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3"/>
  </p:notesMasterIdLst>
  <p:sldIdLst>
    <p:sldId id="285" r:id="rId3"/>
    <p:sldId id="299" r:id="rId4"/>
    <p:sldId id="300" r:id="rId5"/>
    <p:sldId id="292" r:id="rId6"/>
    <p:sldId id="293" r:id="rId7"/>
    <p:sldId id="294" r:id="rId8"/>
    <p:sldId id="295" r:id="rId9"/>
    <p:sldId id="296" r:id="rId10"/>
    <p:sldId id="297" r:id="rId11"/>
    <p:sldId id="263" r:id="rId12"/>
    <p:sldId id="258" r:id="rId13"/>
    <p:sldId id="259" r:id="rId14"/>
    <p:sldId id="260" r:id="rId15"/>
    <p:sldId id="262" r:id="rId16"/>
    <p:sldId id="267" r:id="rId17"/>
    <p:sldId id="264" r:id="rId18"/>
    <p:sldId id="266" r:id="rId19"/>
    <p:sldId id="265" r:id="rId20"/>
    <p:sldId id="268" r:id="rId21"/>
    <p:sldId id="271" r:id="rId22"/>
    <p:sldId id="270" r:id="rId23"/>
    <p:sldId id="298" r:id="rId24"/>
    <p:sldId id="269" r:id="rId25"/>
    <p:sldId id="272" r:id="rId26"/>
    <p:sldId id="273" r:id="rId27"/>
    <p:sldId id="274" r:id="rId28"/>
    <p:sldId id="275" r:id="rId29"/>
    <p:sldId id="276" r:id="rId30"/>
    <p:sldId id="277" r:id="rId31"/>
    <p:sldId id="279" r:id="rId32"/>
    <p:sldId id="280" r:id="rId33"/>
    <p:sldId id="281" r:id="rId34"/>
    <p:sldId id="282" r:id="rId35"/>
    <p:sldId id="283" r:id="rId36"/>
    <p:sldId id="284" r:id="rId37"/>
    <p:sldId id="286" r:id="rId38"/>
    <p:sldId id="287" r:id="rId39"/>
    <p:sldId id="288" r:id="rId40"/>
    <p:sldId id="289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0D7D-C8C5-4B12-9BE6-7C0D4606288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20C8B-2A0E-4E19-9C5E-6D32DC6B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5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AE2375-76D4-4726-A9BE-9AA55BDCB3DC}" type="slidenum">
              <a:rPr lang="en-US" sz="1200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3C41F-5F1D-4AFE-9C70-26DB2DCB570F}" type="slidenum">
              <a:rPr lang="en-US"/>
              <a:pPr/>
              <a:t>30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111E1-94CA-4ECA-A878-8D917E54F826}" type="slidenum">
              <a:rPr lang="en-US"/>
              <a:pPr/>
              <a:t>31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35A0C-75E8-4F74-95E0-653B0C55FBC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4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E863-5429-4E9A-9ECE-F8280DAB9AAB}" type="slidenum">
              <a:rPr lang="en-US"/>
              <a:pPr/>
              <a:t>33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3526A-B284-423F-8D1B-D1F86A6A68E8}" type="slidenum">
              <a:rPr lang="en-US"/>
              <a:pPr/>
              <a:t>34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FC936-139A-4401-BCD4-8D43338B3E88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51143-19FD-44ED-ACE1-C0DDB25C32EF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51143-19FD-44ED-ACE1-C0DDB25C32EF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3C41F-5F1D-4AFE-9C70-26DB2DCB570F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E99BF-6654-4482-8476-95B2A93364E3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706315-5C72-49E8-8744-CCC4E2F1CAAA}" type="slidenum">
              <a:rPr lang="pt-BR" sz="1200" smtClean="0">
                <a:solidFill>
                  <a:prstClr val="black"/>
                </a:solidFill>
              </a:rPr>
              <a:pPr eaLnBrk="1" hangingPunct="1"/>
              <a:t>7</a:t>
            </a:fld>
            <a:endParaRPr lang="pt-BR" sz="1200" smtClean="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74B7C6-FF55-4311-B0D9-D97FF8A97B00}" type="slidenum">
              <a:rPr lang="pt-BR" sz="1200" smtClean="0">
                <a:solidFill>
                  <a:prstClr val="black"/>
                </a:solidFill>
              </a:rPr>
              <a:pPr eaLnBrk="1" hangingPunct="1"/>
              <a:t>8</a:t>
            </a:fld>
            <a:endParaRPr lang="pt-BR" sz="1200" smtClean="0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BF236F-F746-4443-83AB-9D437D1F3810}" type="slidenum">
              <a:rPr lang="pt-BR" sz="1200" smtClean="0">
                <a:solidFill>
                  <a:prstClr val="black"/>
                </a:solidFill>
              </a:rPr>
              <a:pPr eaLnBrk="1" hangingPunct="1"/>
              <a:t>9</a:t>
            </a:fld>
            <a:endParaRPr lang="pt-BR" sz="1200" smtClean="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7DF1A2-9EBB-46A1-9B93-01E330C051FC}" type="slidenum">
              <a:rPr lang="en-US" sz="1200" smtClean="0"/>
              <a:pPr eaLnBrk="1" hangingPunct="1"/>
              <a:t>20</a:t>
            </a:fld>
            <a:endParaRPr lang="en-US" sz="1200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7DF1A2-9EBB-46A1-9B93-01E330C051FC}" type="slidenum">
              <a:rPr lang="en-US" sz="1200" smtClean="0"/>
              <a:pPr eaLnBrk="1" hangingPunct="1"/>
              <a:t>23</a:t>
            </a:fld>
            <a:endParaRPr lang="en-US" sz="1200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7DF1A2-9EBB-46A1-9B93-01E330C051FC}" type="slidenum">
              <a:rPr lang="en-US" sz="1200" smtClean="0"/>
              <a:pPr eaLnBrk="1" hangingPunct="1"/>
              <a:t>24</a:t>
            </a:fld>
            <a:endParaRPr lang="en-US" sz="1200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2F6E6-86CD-4FA6-8FDD-B48C78EAB036}" type="slidenum">
              <a:rPr lang="pt-BR"/>
              <a:pPr/>
              <a:t>25</a:t>
            </a:fld>
            <a:endParaRPr lang="pt-BR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5CE8C-62B9-4774-983C-607F71377243}" type="slidenum">
              <a:rPr lang="en-US" altLang="es-ES" smtClean="0"/>
              <a:pPr>
                <a:defRPr/>
              </a:pPr>
              <a:t>29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7879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38B7-4EBD-4C3F-8710-AA6BFFA8D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0656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C684-5B49-4C06-A7DD-3B2F1C3E7B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9846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ACDA-B397-4E4C-B064-AB5E43B544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978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248B-0250-45C8-A313-61F64E9C2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943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D1A5-8989-4439-A403-BD7D7EFAE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79306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B342FF-E7A4-4753-A7BA-4FE1621E2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2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9186-703C-4FA3-B03E-6DDDED248EA3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5422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9DCF-C196-4F4C-8026-4129F3D76EB5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846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8C2B-621E-4B27-B7A4-4D6D95525DCE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8045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46E6D-67E7-44D1-9746-35A261FF017D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66317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C573-46B9-440D-AED3-9EF40ECAB171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4694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66851-9BB4-4467-A929-B15851057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78915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6372-7D69-4459-AA5F-9E87FC07E845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48447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1A3B3-05D6-494F-A60F-E9FA2414911D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04011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C531-5330-4493-A0D8-66B4527545AB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30170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7D110-F9FD-479C-8527-A477CD702659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07397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4F2A-B4FF-46B9-84BD-37AC11B920D6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45388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0763-A078-4593-9FAC-01003324F6EE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19500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imágenes en línea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64641-4DEB-41D1-B523-222FE372664B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7519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7A9E-5F49-4109-844A-41C492762A34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20101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B342FF-E7A4-4753-A7BA-4FE1621E29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84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82BDCA-783D-4A05-8763-DD4B6A1E55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0279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70C9-206D-4D13-8322-FB065071A0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8072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A1BF-CD70-4674-B2B9-31D201018E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5619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1FB5-A7A9-4ADE-B5CC-DDCB05F8D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2230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FC67-EABC-418A-AA76-1CE52E6AF0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0619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24D13-2B75-439C-993B-2FB78179A7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3688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A8D8-8388-4AE9-BD5E-E0BD7F793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9479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DE23-9EBB-4BC9-8EA0-8776B6FC2A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0975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5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E71EB-7BBF-48BE-8C4B-E2D9B0548D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C4148-E04D-4D7B-8AB3-687239A3EBBE}" type="slidenum">
              <a:rPr lang="en-U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4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ionysius.files.wordpress.com/2008/03/jesus-is-risen-from-the-dea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ionysius.files.wordpress.com/2008/03/jesus-is-risen-from-the-dea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ionysius.files.wordpress.com/2008/03/jesus-is-risen-from-the-dea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ionysius.files.wordpress.com/2008/03/jesus-is-risen-from-the-dead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-891480"/>
            <a:ext cx="91440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A Igreja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DejaVu Sans" pitchFamily="34" charset="0"/>
                <a:cs typeface="DejaVu Sans" pitchFamily="34" charset="0"/>
              </a:rPr>
              <a:t>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3" name="Picture 9" descr="Resultado de imagem para drawing church people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94" y="1429457"/>
            <a:ext cx="4675612" cy="54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950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4191000" y="2247900"/>
            <a:ext cx="5486400" cy="1143000"/>
          </a:xfrm>
        </p:spPr>
        <p:txBody>
          <a:bodyPr/>
          <a:lstStyle/>
          <a:p>
            <a:r>
              <a:rPr lang="pt-BR" altLang="en-US" sz="8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 Igreja</a:t>
            </a:r>
            <a:endParaRPr lang="en-US" altLang="en-US" sz="80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0"/>
            <a:ext cx="31075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80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Israel</a:t>
            </a:r>
            <a:endParaRPr lang="en-US" altLang="en-US" sz="80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Not Equal 1"/>
          <p:cNvSpPr/>
          <p:nvPr/>
        </p:nvSpPr>
        <p:spPr>
          <a:xfrm>
            <a:off x="3429000" y="2362200"/>
            <a:ext cx="1524000" cy="1143000"/>
          </a:xfrm>
          <a:prstGeom prst="mathNot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218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5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-533400" y="1371600"/>
            <a:ext cx="5486400" cy="1143000"/>
          </a:xfrm>
        </p:spPr>
        <p:txBody>
          <a:bodyPr/>
          <a:lstStyle/>
          <a:p>
            <a:r>
              <a:rPr lang="pt-BR" altLang="en-US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Abraão</a:t>
            </a:r>
            <a:endParaRPr lang="en-US" altLang="en-US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3048000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Israel</a:t>
            </a:r>
            <a:endParaRPr lang="en-US" altLang="en-US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10000" y="4800600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Igreja</a:t>
            </a:r>
            <a:endParaRPr lang="en-US" altLang="en-US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90788" y="2236788"/>
            <a:ext cx="1471612" cy="103981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3962400"/>
            <a:ext cx="1471612" cy="103981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381000"/>
            <a:ext cx="3352800" cy="609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71800" y="457200"/>
            <a:ext cx="2133600" cy="5943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8341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-1600200" y="2438400"/>
            <a:ext cx="5486400" cy="1143000"/>
          </a:xfrm>
        </p:spPr>
        <p:txBody>
          <a:bodyPr/>
          <a:lstStyle/>
          <a:p>
            <a:r>
              <a:rPr lang="pt-BR" altLang="en-US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Abraão</a:t>
            </a:r>
            <a:endParaRPr lang="en-US" altLang="en-US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35750" y="2096529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Israel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3124200"/>
            <a:ext cx="16764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Jesus is risen from the de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96529"/>
            <a:ext cx="1475269" cy="20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676400"/>
            <a:ext cx="781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947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-1600200" y="2438400"/>
            <a:ext cx="5486400" cy="1143000"/>
          </a:xfrm>
        </p:spPr>
        <p:txBody>
          <a:bodyPr/>
          <a:lstStyle/>
          <a:p>
            <a:r>
              <a:rPr lang="pt-BR" altLang="en-US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Abraão</a:t>
            </a:r>
            <a:endParaRPr lang="en-US" altLang="en-US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35750" y="2096529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Israel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67200" y="4419600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Igreja</a:t>
            </a:r>
            <a:endParaRPr lang="en-US" altLang="en-US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3124200"/>
            <a:ext cx="16764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69298" y="4280694"/>
            <a:ext cx="1026702" cy="74850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Jesus is risen from the de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96529"/>
            <a:ext cx="1475269" cy="20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4700034" y="1149145"/>
            <a:ext cx="1105070" cy="914399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3962400" y="533400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Israel</a:t>
            </a:r>
            <a:endParaRPr lang="en-US" altLang="en-US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3" y="1676400"/>
            <a:ext cx="781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804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 0.338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-1600200" y="2438400"/>
            <a:ext cx="5486400" cy="1143000"/>
          </a:xfrm>
        </p:spPr>
        <p:txBody>
          <a:bodyPr/>
          <a:lstStyle/>
          <a:p>
            <a:r>
              <a:rPr lang="pt-BR" altLang="en-US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Abraão</a:t>
            </a:r>
            <a:endParaRPr lang="en-US" altLang="en-US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35750" y="2096529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Israel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67200" y="4419600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Igreja</a:t>
            </a:r>
            <a:endParaRPr lang="en-US" altLang="en-US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3124200"/>
            <a:ext cx="16764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69298" y="4280694"/>
            <a:ext cx="1026702" cy="74850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Jesus is risen from the de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96529"/>
            <a:ext cx="1475269" cy="20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4700034" y="1149145"/>
            <a:ext cx="1105070" cy="914399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971925"/>
            <a:ext cx="781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3962400" y="533400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Israel</a:t>
            </a:r>
            <a:endParaRPr lang="en-US" altLang="en-US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644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5833 -0.7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323 -0.55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1516226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Uma nação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64128" y="-24581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66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Igreja</a:t>
            </a:r>
            <a:endParaRPr lang="en-US" altLang="en-US" sz="6600" b="1" kern="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0" descr="Jesus is risen from the de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96529"/>
            <a:ext cx="1475269" cy="20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-457200" y="24581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66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Israel</a:t>
            </a:r>
            <a:endParaRPr lang="en-US" altLang="en-US" sz="6600" b="1" kern="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142999" y="1501478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Uma nação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718879" y="1208969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Os convertidos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273276" y="4149013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 Lei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733627" y="4191000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 Espírito Santo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392877" y="5334000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 sacerdote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733627" y="5334000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Todos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214284" y="2895600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Pecado coberto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743459" y="2708387"/>
            <a:ext cx="25768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32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Perdão do pecado</a:t>
            </a:r>
            <a:endParaRPr lang="en-US" altLang="en-US" sz="32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496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-838200" y="2327787"/>
            <a:ext cx="5486400" cy="1143000"/>
          </a:xfrm>
        </p:spPr>
        <p:txBody>
          <a:bodyPr/>
          <a:lstStyle/>
          <a:p>
            <a:r>
              <a:rPr lang="pt-BR" altLang="en-US" sz="8000" b="1" dirty="0">
                <a:solidFill>
                  <a:srgbClr val="FFFF00"/>
                </a:solidFill>
                <a:latin typeface="Arial" charset="0"/>
                <a:cs typeface="Arial" charset="0"/>
              </a:rPr>
              <a:t>A</a:t>
            </a:r>
            <a:r>
              <a:rPr lang="pt-BR" altLang="en-US" sz="8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Igreja</a:t>
            </a:r>
            <a:endParaRPr lang="en-US" altLang="en-US" sz="80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53000" y="2362200"/>
            <a:ext cx="419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en-US" sz="8000" b="1" kern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 Reino</a:t>
            </a:r>
            <a:endParaRPr lang="en-US" altLang="en-US" sz="8000" b="1" kern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Not Equal 1"/>
          <p:cNvSpPr/>
          <p:nvPr/>
        </p:nvSpPr>
        <p:spPr>
          <a:xfrm>
            <a:off x="3886200" y="2590800"/>
            <a:ext cx="1143000" cy="762000"/>
          </a:xfrm>
          <a:prstGeom prst="mathNot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814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5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pt-BR" altLang="en-US" sz="4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 resistência francesa</a:t>
            </a:r>
            <a:endParaRPr lang="en-US" altLang="en-US" sz="48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I put two bullets in the Nazi's head,' French Resistance heroi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19" y="1108280"/>
            <a:ext cx="9195619" cy="574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211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A Moment of Elation: The Liberation of Par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/>
          <a:stretch/>
        </p:blipFill>
        <p:spPr bwMode="auto">
          <a:xfrm>
            <a:off x="0" y="9832"/>
            <a:ext cx="9144000" cy="68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691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1828800" y="2514600"/>
            <a:ext cx="5486400" cy="1143000"/>
          </a:xfrm>
        </p:spPr>
        <p:txBody>
          <a:bodyPr/>
          <a:lstStyle/>
          <a:p>
            <a:r>
              <a:rPr lang="pt-BR" altLang="en-US" sz="8000" b="1" dirty="0">
                <a:solidFill>
                  <a:srgbClr val="FFFF00"/>
                </a:solidFill>
                <a:latin typeface="Arial" charset="0"/>
                <a:cs typeface="Arial" charset="0"/>
              </a:rPr>
              <a:t>A</a:t>
            </a:r>
            <a:r>
              <a:rPr lang="pt-BR" altLang="en-US" sz="8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Igreja é um mistério</a:t>
            </a:r>
            <a:endParaRPr lang="en-US" altLang="en-US" sz="80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92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228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0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...Cristo </a:t>
            </a:r>
            <a:r>
              <a:rPr lang="pt-BR" sz="40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amou a igreja e entregou-se por ela </a:t>
            </a:r>
            <a:r>
              <a:rPr lang="pt-BR" sz="40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40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santificá-la, tendo-a purificado pelo lavar da água mediante a palavra, </a:t>
            </a:r>
            <a:r>
              <a:rPr lang="pt-BR" sz="40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40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 apresentá-la a si mesmo como igreja gloriosa, sem mancha nem ruga ou coisa semelhante, mas santa e inculpável. </a:t>
            </a:r>
            <a:r>
              <a:rPr lang="pt-BR" sz="40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(Ef 5.25-27)</a:t>
            </a:r>
            <a:endParaRPr lang="en-US" sz="4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28897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Não</a:t>
            </a:r>
            <a:r>
              <a:rPr lang="fr-F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podemos</a:t>
            </a:r>
            <a:r>
              <a:rPr lang="fr-F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entender</a:t>
            </a:r>
            <a:r>
              <a:rPr lang="fr-F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a </a:t>
            </a:r>
            <a:r>
              <a:rPr lang="fr-FR" sz="4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igreja</a:t>
            </a:r>
            <a:r>
              <a:rPr lang="fr-F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4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sem</a:t>
            </a:r>
            <a:r>
              <a:rPr lang="fr-F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o </a:t>
            </a:r>
            <a:r>
              <a:rPr lang="fr-FR" sz="4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Espírito</a:t>
            </a:r>
            <a:r>
              <a:rPr lang="fr-F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Santo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2209800"/>
            <a:ext cx="899160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A igreja não é mencionada no A.T.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Jesus não explicou a igreja (Jo 16.12-13)</a:t>
            </a:r>
            <a:endParaRPr lang="en-US" b="1" spc="-15" dirty="0" smtClean="0">
              <a:solidFill>
                <a:srgbClr val="FFFF00"/>
              </a:solidFill>
              <a:effectLst/>
              <a:latin typeface="Comic Sans MS" panose="030F0702030302020204" pitchFamily="66" charset="0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b="1" spc="-15" dirty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A </a:t>
            </a:r>
            <a:r>
              <a:rPr lang="pt-BR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oração de João 17 (v.11,21,22)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A oração de Paulo (Ef 3.2,3,6,9,18)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Atos 2 - Pentecostes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24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1828800" y="2514600"/>
            <a:ext cx="5486400" cy="1143000"/>
          </a:xfrm>
        </p:spPr>
        <p:txBody>
          <a:bodyPr/>
          <a:lstStyle/>
          <a:p>
            <a:r>
              <a:rPr lang="pt-BR" altLang="en-US" sz="8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Religião é a prática externa</a:t>
            </a:r>
            <a:endParaRPr lang="en-US" altLang="en-US" sz="80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866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602"/>
            <a:ext cx="7772400" cy="1143000"/>
          </a:xfrm>
        </p:spPr>
        <p:txBody>
          <a:bodyPr/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Instruções específicas de como adorar a Deus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1186" name="Picture 2" descr="Resultado de imagem para LevÃ­t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26908" r="6866"/>
          <a:stretch/>
        </p:blipFill>
        <p:spPr bwMode="auto">
          <a:xfrm>
            <a:off x="0" y="1251873"/>
            <a:ext cx="9144000" cy="58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362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5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Descobrindo</a:t>
            </a:r>
            <a:r>
              <a:rPr lang="fr-FR" sz="5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a </a:t>
            </a:r>
            <a:r>
              <a:rPr lang="fr-FR" sz="5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Igreja</a:t>
            </a:r>
            <a:endParaRPr lang="en-US" sz="5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00200"/>
            <a:ext cx="838200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sz="3600" b="1" spc="-15" dirty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A </a:t>
            </a:r>
            <a:r>
              <a:rPr lang="pt-BR" sz="3600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preparação para...</a:t>
            </a:r>
            <a:endParaRPr lang="en-US" sz="3600" b="1" spc="-15" dirty="0" smtClean="0">
              <a:solidFill>
                <a:srgbClr val="FFFF00"/>
              </a:solidFill>
              <a:effectLst/>
              <a:latin typeface="Comic Sans MS" panose="030F0702030302020204" pitchFamily="66" charset="0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sz="3600" b="1" spc="-15" dirty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A </a:t>
            </a:r>
            <a:r>
              <a:rPr lang="pt-BR" sz="3600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previsão de... </a:t>
            </a:r>
            <a:endParaRPr lang="en-US" sz="3600" b="1" spc="-15" dirty="0" smtClean="0">
              <a:solidFill>
                <a:srgbClr val="FFFF00"/>
              </a:solidFill>
              <a:effectLst/>
              <a:latin typeface="Comic Sans MS" panose="030F0702030302020204" pitchFamily="66" charset="0"/>
              <a:ea typeface="Times New Roman"/>
              <a:cs typeface="Times New Roman"/>
            </a:endParaRPr>
          </a:p>
          <a:p>
            <a:pPr>
              <a:defRPr/>
            </a:pPr>
            <a:r>
              <a:rPr lang="pt-BR" sz="3600" b="1" spc="-15" dirty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O </a:t>
            </a:r>
            <a:r>
              <a:rPr lang="pt-BR" sz="3600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começo de...</a:t>
            </a:r>
          </a:p>
          <a:p>
            <a:pPr>
              <a:defRPr/>
            </a:pPr>
            <a:r>
              <a:rPr lang="pt-BR" sz="3600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O desenvolvimento de...</a:t>
            </a:r>
            <a:endParaRPr lang="fr-F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Descobrindo</a:t>
            </a:r>
            <a:r>
              <a:rPr lang="en-US" sz="36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 a </a:t>
            </a:r>
            <a:r>
              <a:rPr lang="en-US" sz="36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essência</a:t>
            </a:r>
            <a:r>
              <a:rPr lang="en-US" sz="36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 de</a:t>
            </a:r>
            <a:r>
              <a:rPr lang="en-US" sz="40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…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52578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5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…</a:t>
            </a:r>
            <a:r>
              <a:rPr lang="fr-FR" sz="5400" b="1" kern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algo</a:t>
            </a:r>
            <a:r>
              <a:rPr lang="fr-FR" sz="5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5400" b="1" kern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Completamente</a:t>
            </a:r>
            <a:r>
              <a:rPr lang="fr-FR" sz="54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5400" b="1" kern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Diferente</a:t>
            </a:r>
            <a:endParaRPr lang="en-US" sz="5400" kern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33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5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Vivendo</a:t>
            </a:r>
            <a:r>
              <a:rPr lang="fr-FR" sz="5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a </a:t>
            </a:r>
            <a:r>
              <a:rPr lang="fr-FR" sz="5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Igreja</a:t>
            </a:r>
            <a:endParaRPr lang="en-US" sz="5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00200"/>
            <a:ext cx="838200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sz="3600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Como essa “igreja” funciona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sz="3600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A unidade da igreja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sz="3600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Convivendo na igreja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sz="3600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A missão da igreja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sz="3600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Usando seus recursos para a igreja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r>
              <a:rPr lang="pt-BR" sz="3600" b="1" spc="-15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A manifestação da igreja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</a:tabLst>
            </a:pPr>
            <a:endParaRPr lang="pt-BR" sz="3600" b="1" spc="-15" dirty="0">
              <a:solidFill>
                <a:srgbClr val="FFFF00"/>
              </a:solidFill>
              <a:latin typeface="Comic Sans MS" panose="030F0702030302020204" pitchFamily="66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2067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3124200"/>
            <a:ext cx="2819400" cy="1143000"/>
          </a:xfrm>
        </p:spPr>
        <p:txBody>
          <a:bodyPr/>
          <a:lstStyle/>
          <a:p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Paul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5251" name="Rectangle 3"/>
          <p:cNvSpPr>
            <a:spLocks noChangeArrowheads="1"/>
          </p:cNvSpPr>
          <p:nvPr/>
        </p:nvSpPr>
        <p:spPr bwMode="auto">
          <a:xfrm>
            <a:off x="2057400" y="3124200"/>
            <a:ext cx="281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Silas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1981200" y="4572000"/>
            <a:ext cx="281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Tito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4724400" y="2667000"/>
            <a:ext cx="281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265000"/>
              </a:lnSpc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Fieis</a:t>
            </a:r>
          </a:p>
          <a:p>
            <a:pPr algn="ctr">
              <a:lnSpc>
                <a:spcPct val="265000"/>
              </a:lnSpc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Fieis</a:t>
            </a:r>
          </a:p>
          <a:p>
            <a:pPr algn="ctr">
              <a:lnSpc>
                <a:spcPct val="265000"/>
              </a:lnSpc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Fieis</a:t>
            </a:r>
          </a:p>
          <a:p>
            <a:pPr algn="ctr">
              <a:lnSpc>
                <a:spcPct val="265000"/>
              </a:lnSpc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Fieis</a:t>
            </a:r>
          </a:p>
          <a:p>
            <a:pPr algn="ctr">
              <a:lnSpc>
                <a:spcPct val="265000"/>
              </a:lnSpc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Fieis</a:t>
            </a:r>
          </a:p>
          <a:p>
            <a:pPr algn="ctr">
              <a:lnSpc>
                <a:spcPct val="265000"/>
              </a:lnSpc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Fieis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1828800" y="1752600"/>
            <a:ext cx="281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Timóteo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5255" name="Line 7"/>
          <p:cNvSpPr>
            <a:spLocks noChangeShapeType="1"/>
          </p:cNvSpPr>
          <p:nvPr/>
        </p:nvSpPr>
        <p:spPr bwMode="auto">
          <a:xfrm>
            <a:off x="1752600" y="4419600"/>
            <a:ext cx="10668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56" name="Line 8"/>
          <p:cNvSpPr>
            <a:spLocks noChangeShapeType="1"/>
          </p:cNvSpPr>
          <p:nvPr/>
        </p:nvSpPr>
        <p:spPr bwMode="auto">
          <a:xfrm flipV="1">
            <a:off x="1600200" y="2667000"/>
            <a:ext cx="9144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57" name="Line 9"/>
          <p:cNvSpPr>
            <a:spLocks noChangeShapeType="1"/>
          </p:cNvSpPr>
          <p:nvPr/>
        </p:nvSpPr>
        <p:spPr bwMode="auto">
          <a:xfrm flipV="1">
            <a:off x="6705600" y="381000"/>
            <a:ext cx="7620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58" name="Line 10"/>
          <p:cNvSpPr>
            <a:spLocks noChangeShapeType="1"/>
          </p:cNvSpPr>
          <p:nvPr/>
        </p:nvSpPr>
        <p:spPr bwMode="auto">
          <a:xfrm flipV="1">
            <a:off x="4267200" y="838200"/>
            <a:ext cx="1295400" cy="1219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59" name="Line 11"/>
          <p:cNvSpPr>
            <a:spLocks noChangeShapeType="1"/>
          </p:cNvSpPr>
          <p:nvPr/>
        </p:nvSpPr>
        <p:spPr bwMode="auto">
          <a:xfrm flipV="1">
            <a:off x="1981200" y="3733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60" name="Line 12"/>
          <p:cNvSpPr>
            <a:spLocks noChangeShapeType="1"/>
          </p:cNvSpPr>
          <p:nvPr/>
        </p:nvSpPr>
        <p:spPr bwMode="auto">
          <a:xfrm flipV="1">
            <a:off x="4267200" y="1905000"/>
            <a:ext cx="12192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61" name="Line 13"/>
          <p:cNvSpPr>
            <a:spLocks noChangeShapeType="1"/>
          </p:cNvSpPr>
          <p:nvPr/>
        </p:nvSpPr>
        <p:spPr bwMode="auto">
          <a:xfrm flipV="1">
            <a:off x="4114800" y="5105400"/>
            <a:ext cx="152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62" name="Line 14"/>
          <p:cNvSpPr>
            <a:spLocks noChangeShapeType="1"/>
          </p:cNvSpPr>
          <p:nvPr/>
        </p:nvSpPr>
        <p:spPr bwMode="auto">
          <a:xfrm flipV="1">
            <a:off x="4267200" y="2895600"/>
            <a:ext cx="1371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63" name="Line 15"/>
          <p:cNvSpPr>
            <a:spLocks noChangeShapeType="1"/>
          </p:cNvSpPr>
          <p:nvPr/>
        </p:nvSpPr>
        <p:spPr bwMode="auto">
          <a:xfrm>
            <a:off x="4267200" y="3810000"/>
            <a:ext cx="12954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64" name="Line 16"/>
          <p:cNvSpPr>
            <a:spLocks noChangeShapeType="1"/>
          </p:cNvSpPr>
          <p:nvPr/>
        </p:nvSpPr>
        <p:spPr bwMode="auto">
          <a:xfrm>
            <a:off x="4114800" y="5334000"/>
            <a:ext cx="137160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65" name="Rectangle 17"/>
          <p:cNvSpPr>
            <a:spLocks noChangeArrowheads="1"/>
          </p:cNvSpPr>
          <p:nvPr/>
        </p:nvSpPr>
        <p:spPr bwMode="auto">
          <a:xfrm>
            <a:off x="6786686" y="2564904"/>
            <a:ext cx="281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utros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Outros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Outros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Outros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Outros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Outros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Outros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Outros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Outros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Outros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Outros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5266" name="Line 18"/>
          <p:cNvSpPr>
            <a:spLocks noChangeShapeType="1"/>
          </p:cNvSpPr>
          <p:nvPr/>
        </p:nvSpPr>
        <p:spPr bwMode="auto">
          <a:xfrm>
            <a:off x="6781800" y="762000"/>
            <a:ext cx="6858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67" name="Line 19"/>
          <p:cNvSpPr>
            <a:spLocks noChangeShapeType="1"/>
          </p:cNvSpPr>
          <p:nvPr/>
        </p:nvSpPr>
        <p:spPr bwMode="auto">
          <a:xfrm flipV="1">
            <a:off x="6705600" y="1524000"/>
            <a:ext cx="7620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68" name="Line 20"/>
          <p:cNvSpPr>
            <a:spLocks noChangeShapeType="1"/>
          </p:cNvSpPr>
          <p:nvPr/>
        </p:nvSpPr>
        <p:spPr bwMode="auto">
          <a:xfrm flipV="1">
            <a:off x="6705600" y="2590800"/>
            <a:ext cx="7620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69" name="Line 21"/>
          <p:cNvSpPr>
            <a:spLocks noChangeShapeType="1"/>
          </p:cNvSpPr>
          <p:nvPr/>
        </p:nvSpPr>
        <p:spPr bwMode="auto">
          <a:xfrm flipV="1">
            <a:off x="6705600" y="3733800"/>
            <a:ext cx="7620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70" name="Line 22"/>
          <p:cNvSpPr>
            <a:spLocks noChangeShapeType="1"/>
          </p:cNvSpPr>
          <p:nvPr/>
        </p:nvSpPr>
        <p:spPr bwMode="auto">
          <a:xfrm flipV="1">
            <a:off x="6705600" y="4876800"/>
            <a:ext cx="7620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71" name="Line 23"/>
          <p:cNvSpPr>
            <a:spLocks noChangeShapeType="1"/>
          </p:cNvSpPr>
          <p:nvPr/>
        </p:nvSpPr>
        <p:spPr bwMode="auto">
          <a:xfrm flipV="1">
            <a:off x="6781800" y="5943600"/>
            <a:ext cx="7620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72" name="Line 24"/>
          <p:cNvSpPr>
            <a:spLocks noChangeShapeType="1"/>
          </p:cNvSpPr>
          <p:nvPr/>
        </p:nvSpPr>
        <p:spPr bwMode="auto">
          <a:xfrm>
            <a:off x="6705600" y="1905000"/>
            <a:ext cx="6858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73" name="Line 25"/>
          <p:cNvSpPr>
            <a:spLocks noChangeShapeType="1"/>
          </p:cNvSpPr>
          <p:nvPr/>
        </p:nvSpPr>
        <p:spPr bwMode="auto">
          <a:xfrm>
            <a:off x="6781800" y="2971800"/>
            <a:ext cx="6858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74" name="Line 26"/>
          <p:cNvSpPr>
            <a:spLocks noChangeShapeType="1"/>
          </p:cNvSpPr>
          <p:nvPr/>
        </p:nvSpPr>
        <p:spPr bwMode="auto">
          <a:xfrm>
            <a:off x="6705600" y="4114800"/>
            <a:ext cx="6858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75" name="Line 27"/>
          <p:cNvSpPr>
            <a:spLocks noChangeShapeType="1"/>
          </p:cNvSpPr>
          <p:nvPr/>
        </p:nvSpPr>
        <p:spPr bwMode="auto">
          <a:xfrm>
            <a:off x="6705600" y="5257800"/>
            <a:ext cx="6858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76" name="Line 28"/>
          <p:cNvSpPr>
            <a:spLocks noChangeShapeType="1"/>
          </p:cNvSpPr>
          <p:nvPr/>
        </p:nvSpPr>
        <p:spPr bwMode="auto">
          <a:xfrm>
            <a:off x="6781800" y="6324600"/>
            <a:ext cx="6858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427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6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6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6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6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6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6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6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utoUpdateAnimBg="0"/>
      <p:bldP spid="565251" grpId="0" autoUpdateAnimBg="0"/>
      <p:bldP spid="565252" grpId="0" autoUpdateAnimBg="0"/>
      <p:bldP spid="565253" grpId="0" autoUpdateAnimBg="0"/>
      <p:bldP spid="565254" grpId="0" autoUpdateAnimBg="0"/>
      <p:bldP spid="565255" grpId="0" animBg="1"/>
      <p:bldP spid="565256" grpId="0" animBg="1"/>
      <p:bldP spid="565257" grpId="0" animBg="1"/>
      <p:bldP spid="565258" grpId="0" animBg="1"/>
      <p:bldP spid="565259" grpId="0" animBg="1"/>
      <p:bldP spid="565260" grpId="0" animBg="1"/>
      <p:bldP spid="565261" grpId="0" animBg="1"/>
      <p:bldP spid="565262" grpId="0" animBg="1"/>
      <p:bldP spid="565263" grpId="0" animBg="1"/>
      <p:bldP spid="565264" grpId="0" animBg="1"/>
      <p:bldP spid="565265" grpId="0" autoUpdateAnimBg="0"/>
      <p:bldP spid="565266" grpId="0" animBg="1"/>
      <p:bldP spid="565267" grpId="0" animBg="1"/>
      <p:bldP spid="565268" grpId="0" animBg="1"/>
      <p:bldP spid="565269" grpId="0" animBg="1"/>
      <p:bldP spid="565270" grpId="0" animBg="1"/>
      <p:bldP spid="565271" grpId="0" animBg="1"/>
      <p:bldP spid="565272" grpId="0" animBg="1"/>
      <p:bldP spid="565273" grpId="0" animBg="1"/>
      <p:bldP spid="565274" grpId="0" animBg="1"/>
      <p:bldP spid="565275" grpId="0" animBg="1"/>
      <p:bldP spid="5652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670" y="2204031"/>
            <a:ext cx="3166120" cy="587152"/>
          </a:xfrm>
        </p:spPr>
        <p:txBody>
          <a:bodyPr/>
          <a:lstStyle/>
          <a:p>
            <a:r>
              <a:rPr lang="pt-BR" sz="2800" dirty="0" smtClean="0">
                <a:latin typeface="Comic Sans MS" pitchFamily="66" charset="0"/>
              </a:rPr>
              <a:t>Alicerce Firme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4" y="0"/>
            <a:ext cx="3461941" cy="22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542839"/>
              </p:ext>
            </p:extLst>
          </p:nvPr>
        </p:nvGraphicFramePr>
        <p:xfrm>
          <a:off x="4860032" y="607740"/>
          <a:ext cx="3522792" cy="218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Bitmap Image" r:id="rId4" imgW="5401429" imgH="3343742" progId="Paint.Picture">
                  <p:embed/>
                </p:oleObj>
              </mc:Choice>
              <mc:Fallback>
                <p:oleObj name="Bitmap Image" r:id="rId4" imgW="5401429" imgH="33437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607740"/>
                        <a:ext cx="3522792" cy="21887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1257" name="Picture 9" descr="Resultado de imagem para drawing church people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45" y="2924944"/>
            <a:ext cx="3185515" cy="36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977880" y="4030080"/>
            <a:ext cx="3166120" cy="5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pt-BR" sz="2800" dirty="0" smtClean="0">
                <a:latin typeface="Comic Sans MS" pitchFamily="66" charset="0"/>
              </a:rPr>
              <a:t>Descobrindo a igreja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12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6" y="3744759"/>
            <a:ext cx="2590801" cy="174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77166" y="5805264"/>
            <a:ext cx="3166120" cy="5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pt-BR" sz="2800" dirty="0" smtClean="0">
                <a:latin typeface="Comic Sans MS" pitchFamily="66" charset="0"/>
              </a:rPr>
              <a:t>Vivendo a igreja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992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b="1" dirty="0" smtClean="0">
                <a:solidFill>
                  <a:srgbClr val="C00000"/>
                </a:solidFill>
                <a:latin typeface="Comic Sans MS" pitchFamily="66" charset="0"/>
              </a:rPr>
              <a:t>Capacitação de líderes</a:t>
            </a:r>
            <a:endParaRPr lang="en-US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9442" name="Picture 2" descr="Resultado de imagem para shepherd leading f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59450"/>
            <a:ext cx="4047977" cy="33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4" name="Picture 4" descr="Resultado de imagem para jesus leading f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9450"/>
            <a:ext cx="4416101" cy="33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999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 descr="Resultado de imagem para finding your 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62" y="762000"/>
            <a:ext cx="9143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63137" y="-2738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pt-B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Capacitação de Todos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427984" y="3006080"/>
            <a:ext cx="453204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Descobrindo e preparando para cumprir o  propósito de Deus para sua vida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604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69" y="269776"/>
            <a:ext cx="8153187" cy="114300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  <a:latin typeface="Comic Sans MS" pitchFamily="66" charset="0"/>
              </a:rPr>
              <a:t>O</a:t>
            </a:r>
            <a:r>
              <a:rPr lang="pt-BR" b="1" dirty="0" smtClean="0">
                <a:solidFill>
                  <a:srgbClr val="C00000"/>
                </a:solidFill>
                <a:latin typeface="Comic Sans MS" pitchFamily="66" charset="0"/>
              </a:rPr>
              <a:t> ideal é de trabalhar em equipe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45090" name="Picture 2" descr="Resultado de imagem para Trabalho como equi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/>
          <a:stretch/>
        </p:blipFill>
        <p:spPr bwMode="auto">
          <a:xfrm>
            <a:off x="1259632" y="1718441"/>
            <a:ext cx="7229841" cy="54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33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743200"/>
            <a:ext cx="8610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igreja gloriosa</a:t>
            </a:r>
            <a:endParaRPr lang="en-US" sz="8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14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18185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Estrutura eclesiástica</a:t>
            </a:r>
            <a:endParaRPr lang="pt-BR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3276600" y="1958975"/>
            <a:ext cx="25908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Pastor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6248400" y="3025775"/>
            <a:ext cx="25908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Vice-pastor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3276600" y="3025775"/>
            <a:ext cx="25908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Vice-pastor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152400" y="3025775"/>
            <a:ext cx="25908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Vice-pastor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76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1600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3124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4648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6172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7696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152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838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6248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0" name="Text Box 16"/>
          <p:cNvSpPr txBox="1">
            <a:spLocks noChangeArrowheads="1"/>
          </p:cNvSpPr>
          <p:nvPr/>
        </p:nvSpPr>
        <p:spPr bwMode="auto">
          <a:xfrm>
            <a:off x="5410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1" name="Text Box 17"/>
          <p:cNvSpPr txBox="1">
            <a:spLocks noChangeArrowheads="1"/>
          </p:cNvSpPr>
          <p:nvPr/>
        </p:nvSpPr>
        <p:spPr bwMode="auto">
          <a:xfrm>
            <a:off x="4724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2" name="Text Box 18"/>
          <p:cNvSpPr txBox="1">
            <a:spLocks noChangeArrowheads="1"/>
          </p:cNvSpPr>
          <p:nvPr/>
        </p:nvSpPr>
        <p:spPr bwMode="auto">
          <a:xfrm>
            <a:off x="3886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3" name="Text Box 19"/>
          <p:cNvSpPr txBox="1">
            <a:spLocks noChangeArrowheads="1"/>
          </p:cNvSpPr>
          <p:nvPr/>
        </p:nvSpPr>
        <p:spPr bwMode="auto">
          <a:xfrm>
            <a:off x="3200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22860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5" name="Text Box 21"/>
          <p:cNvSpPr txBox="1">
            <a:spLocks noChangeArrowheads="1"/>
          </p:cNvSpPr>
          <p:nvPr/>
        </p:nvSpPr>
        <p:spPr bwMode="auto">
          <a:xfrm>
            <a:off x="1600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6" name="Text Box 22"/>
          <p:cNvSpPr txBox="1">
            <a:spLocks noChangeArrowheads="1"/>
          </p:cNvSpPr>
          <p:nvPr/>
        </p:nvSpPr>
        <p:spPr bwMode="auto">
          <a:xfrm>
            <a:off x="83820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7" name="Text Box 23"/>
          <p:cNvSpPr txBox="1">
            <a:spLocks noChangeArrowheads="1"/>
          </p:cNvSpPr>
          <p:nvPr/>
        </p:nvSpPr>
        <p:spPr bwMode="auto">
          <a:xfrm>
            <a:off x="7696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8" name="Text Box 24"/>
          <p:cNvSpPr txBox="1">
            <a:spLocks noChangeArrowheads="1"/>
          </p:cNvSpPr>
          <p:nvPr/>
        </p:nvSpPr>
        <p:spPr bwMode="auto">
          <a:xfrm>
            <a:off x="6934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9" name="Line 25"/>
          <p:cNvSpPr>
            <a:spLocks noChangeShapeType="1"/>
          </p:cNvSpPr>
          <p:nvPr/>
        </p:nvSpPr>
        <p:spPr bwMode="auto">
          <a:xfrm>
            <a:off x="762000" y="3810000"/>
            <a:ext cx="1524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10" name="Line 26"/>
          <p:cNvSpPr>
            <a:spLocks noChangeShapeType="1"/>
          </p:cNvSpPr>
          <p:nvPr/>
        </p:nvSpPr>
        <p:spPr bwMode="auto">
          <a:xfrm>
            <a:off x="6781800" y="3810000"/>
            <a:ext cx="1524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11" name="Line 27"/>
          <p:cNvSpPr>
            <a:spLocks noChangeShapeType="1"/>
          </p:cNvSpPr>
          <p:nvPr/>
        </p:nvSpPr>
        <p:spPr bwMode="auto">
          <a:xfrm>
            <a:off x="3733800" y="3810000"/>
            <a:ext cx="1524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12" name="Line 28"/>
          <p:cNvSpPr>
            <a:spLocks noChangeShapeType="1"/>
          </p:cNvSpPr>
          <p:nvPr/>
        </p:nvSpPr>
        <p:spPr bwMode="auto">
          <a:xfrm>
            <a:off x="1371600" y="2743200"/>
            <a:ext cx="6019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13" name="Line 29"/>
          <p:cNvSpPr>
            <a:spLocks noChangeShapeType="1"/>
          </p:cNvSpPr>
          <p:nvPr/>
        </p:nvSpPr>
        <p:spPr bwMode="auto">
          <a:xfrm>
            <a:off x="4572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14" name="Line 30"/>
          <p:cNvSpPr>
            <a:spLocks noChangeShapeType="1"/>
          </p:cNvSpPr>
          <p:nvPr/>
        </p:nvSpPr>
        <p:spPr bwMode="auto">
          <a:xfrm>
            <a:off x="19050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15" name="Line 31"/>
          <p:cNvSpPr>
            <a:spLocks noChangeShapeType="1"/>
          </p:cNvSpPr>
          <p:nvPr/>
        </p:nvSpPr>
        <p:spPr bwMode="auto">
          <a:xfrm>
            <a:off x="35052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16" name="Line 32"/>
          <p:cNvSpPr>
            <a:spLocks noChangeShapeType="1"/>
          </p:cNvSpPr>
          <p:nvPr/>
        </p:nvSpPr>
        <p:spPr bwMode="auto">
          <a:xfrm>
            <a:off x="50292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17" name="Line 33"/>
          <p:cNvSpPr>
            <a:spLocks noChangeShapeType="1"/>
          </p:cNvSpPr>
          <p:nvPr/>
        </p:nvSpPr>
        <p:spPr bwMode="auto">
          <a:xfrm>
            <a:off x="65532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18" name="Line 34"/>
          <p:cNvSpPr>
            <a:spLocks noChangeShapeType="1"/>
          </p:cNvSpPr>
          <p:nvPr/>
        </p:nvSpPr>
        <p:spPr bwMode="auto">
          <a:xfrm>
            <a:off x="80010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19" name="Line 35"/>
          <p:cNvSpPr>
            <a:spLocks noChangeShapeType="1"/>
          </p:cNvSpPr>
          <p:nvPr/>
        </p:nvSpPr>
        <p:spPr bwMode="auto">
          <a:xfrm>
            <a:off x="4572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0" name="Line 36"/>
          <p:cNvSpPr>
            <a:spLocks noChangeShapeType="1"/>
          </p:cNvSpPr>
          <p:nvPr/>
        </p:nvSpPr>
        <p:spPr bwMode="auto">
          <a:xfrm>
            <a:off x="1143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1" name="Line 37"/>
          <p:cNvSpPr>
            <a:spLocks noChangeShapeType="1"/>
          </p:cNvSpPr>
          <p:nvPr/>
        </p:nvSpPr>
        <p:spPr bwMode="auto">
          <a:xfrm>
            <a:off x="762000" y="51054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2" name="Line 38"/>
          <p:cNvSpPr>
            <a:spLocks noChangeShapeType="1"/>
          </p:cNvSpPr>
          <p:nvPr/>
        </p:nvSpPr>
        <p:spPr bwMode="auto">
          <a:xfrm>
            <a:off x="1905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3" name="Line 39"/>
          <p:cNvSpPr>
            <a:spLocks noChangeShapeType="1"/>
          </p:cNvSpPr>
          <p:nvPr/>
        </p:nvSpPr>
        <p:spPr bwMode="auto">
          <a:xfrm>
            <a:off x="25908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4" name="Line 40"/>
          <p:cNvSpPr>
            <a:spLocks noChangeShapeType="1"/>
          </p:cNvSpPr>
          <p:nvPr/>
        </p:nvSpPr>
        <p:spPr bwMode="auto">
          <a:xfrm>
            <a:off x="5715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5" name="Line 41"/>
          <p:cNvSpPr>
            <a:spLocks noChangeShapeType="1"/>
          </p:cNvSpPr>
          <p:nvPr/>
        </p:nvSpPr>
        <p:spPr bwMode="auto">
          <a:xfrm>
            <a:off x="2895600" y="51054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6" name="Line 42"/>
          <p:cNvSpPr>
            <a:spLocks noChangeShapeType="1"/>
          </p:cNvSpPr>
          <p:nvPr/>
        </p:nvSpPr>
        <p:spPr bwMode="auto">
          <a:xfrm>
            <a:off x="50292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7" name="Line 43"/>
          <p:cNvSpPr>
            <a:spLocks noChangeShapeType="1"/>
          </p:cNvSpPr>
          <p:nvPr/>
        </p:nvSpPr>
        <p:spPr bwMode="auto">
          <a:xfrm>
            <a:off x="35052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8" name="Line 44"/>
          <p:cNvSpPr>
            <a:spLocks noChangeShapeType="1"/>
          </p:cNvSpPr>
          <p:nvPr/>
        </p:nvSpPr>
        <p:spPr bwMode="auto">
          <a:xfrm>
            <a:off x="4191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29" name="Line 45"/>
          <p:cNvSpPr>
            <a:spLocks noChangeShapeType="1"/>
          </p:cNvSpPr>
          <p:nvPr/>
        </p:nvSpPr>
        <p:spPr bwMode="auto">
          <a:xfrm>
            <a:off x="86868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0" name="Line 46"/>
          <p:cNvSpPr>
            <a:spLocks noChangeShapeType="1"/>
          </p:cNvSpPr>
          <p:nvPr/>
        </p:nvSpPr>
        <p:spPr bwMode="auto">
          <a:xfrm>
            <a:off x="65532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1" name="Line 47"/>
          <p:cNvSpPr>
            <a:spLocks noChangeShapeType="1"/>
          </p:cNvSpPr>
          <p:nvPr/>
        </p:nvSpPr>
        <p:spPr bwMode="auto">
          <a:xfrm>
            <a:off x="7620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2" name="Line 48"/>
          <p:cNvSpPr>
            <a:spLocks noChangeShapeType="1"/>
          </p:cNvSpPr>
          <p:nvPr/>
        </p:nvSpPr>
        <p:spPr bwMode="auto">
          <a:xfrm>
            <a:off x="8001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3" name="Line 49"/>
          <p:cNvSpPr>
            <a:spLocks noChangeShapeType="1"/>
          </p:cNvSpPr>
          <p:nvPr/>
        </p:nvSpPr>
        <p:spPr bwMode="auto">
          <a:xfrm>
            <a:off x="7239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4" name="Line 50"/>
          <p:cNvSpPr>
            <a:spLocks noChangeShapeType="1"/>
          </p:cNvSpPr>
          <p:nvPr/>
        </p:nvSpPr>
        <p:spPr bwMode="auto">
          <a:xfrm>
            <a:off x="7620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5" name="Line 51"/>
          <p:cNvSpPr>
            <a:spLocks noChangeShapeType="1"/>
          </p:cNvSpPr>
          <p:nvPr/>
        </p:nvSpPr>
        <p:spPr bwMode="auto">
          <a:xfrm>
            <a:off x="22098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6" name="Line 52"/>
          <p:cNvSpPr>
            <a:spLocks noChangeShapeType="1"/>
          </p:cNvSpPr>
          <p:nvPr/>
        </p:nvSpPr>
        <p:spPr bwMode="auto">
          <a:xfrm>
            <a:off x="38100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7" name="Line 53"/>
          <p:cNvSpPr>
            <a:spLocks noChangeShapeType="1"/>
          </p:cNvSpPr>
          <p:nvPr/>
        </p:nvSpPr>
        <p:spPr bwMode="auto">
          <a:xfrm>
            <a:off x="83058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8" name="Line 54"/>
          <p:cNvSpPr>
            <a:spLocks noChangeShapeType="1"/>
          </p:cNvSpPr>
          <p:nvPr/>
        </p:nvSpPr>
        <p:spPr bwMode="auto">
          <a:xfrm>
            <a:off x="68580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39" name="Line 55"/>
          <p:cNvSpPr>
            <a:spLocks noChangeShapeType="1"/>
          </p:cNvSpPr>
          <p:nvPr/>
        </p:nvSpPr>
        <p:spPr bwMode="auto">
          <a:xfrm>
            <a:off x="53340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40" name="Line 56"/>
          <p:cNvSpPr>
            <a:spLocks noChangeShapeType="1"/>
          </p:cNvSpPr>
          <p:nvPr/>
        </p:nvSpPr>
        <p:spPr bwMode="auto">
          <a:xfrm>
            <a:off x="37338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41" name="Line 57"/>
          <p:cNvSpPr>
            <a:spLocks noChangeShapeType="1"/>
          </p:cNvSpPr>
          <p:nvPr/>
        </p:nvSpPr>
        <p:spPr bwMode="auto">
          <a:xfrm>
            <a:off x="22860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42" name="Line 58"/>
          <p:cNvSpPr>
            <a:spLocks noChangeShapeType="1"/>
          </p:cNvSpPr>
          <p:nvPr/>
        </p:nvSpPr>
        <p:spPr bwMode="auto">
          <a:xfrm>
            <a:off x="52578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43" name="Line 59"/>
          <p:cNvSpPr>
            <a:spLocks noChangeShapeType="1"/>
          </p:cNvSpPr>
          <p:nvPr/>
        </p:nvSpPr>
        <p:spPr bwMode="auto">
          <a:xfrm>
            <a:off x="83058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44" name="Line 60"/>
          <p:cNvSpPr>
            <a:spLocks noChangeShapeType="1"/>
          </p:cNvSpPr>
          <p:nvPr/>
        </p:nvSpPr>
        <p:spPr bwMode="auto">
          <a:xfrm>
            <a:off x="67818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45" name="Line 61"/>
          <p:cNvSpPr>
            <a:spLocks noChangeShapeType="1"/>
          </p:cNvSpPr>
          <p:nvPr/>
        </p:nvSpPr>
        <p:spPr bwMode="auto">
          <a:xfrm>
            <a:off x="1524000" y="3505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46" name="Line 62"/>
          <p:cNvSpPr>
            <a:spLocks noChangeShapeType="1"/>
          </p:cNvSpPr>
          <p:nvPr/>
        </p:nvSpPr>
        <p:spPr bwMode="auto">
          <a:xfrm>
            <a:off x="4495800" y="3505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47" name="Line 63"/>
          <p:cNvSpPr>
            <a:spLocks noChangeShapeType="1"/>
          </p:cNvSpPr>
          <p:nvPr/>
        </p:nvSpPr>
        <p:spPr bwMode="auto">
          <a:xfrm>
            <a:off x="7620000" y="3505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48" name="Line 64"/>
          <p:cNvSpPr>
            <a:spLocks noChangeShapeType="1"/>
          </p:cNvSpPr>
          <p:nvPr/>
        </p:nvSpPr>
        <p:spPr bwMode="auto">
          <a:xfrm>
            <a:off x="1371600" y="2743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49" name="Line 65"/>
          <p:cNvSpPr>
            <a:spLocks noChangeShapeType="1"/>
          </p:cNvSpPr>
          <p:nvPr/>
        </p:nvSpPr>
        <p:spPr bwMode="auto">
          <a:xfrm>
            <a:off x="4495800" y="2743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50" name="Line 66"/>
          <p:cNvSpPr>
            <a:spLocks noChangeShapeType="1"/>
          </p:cNvSpPr>
          <p:nvPr/>
        </p:nvSpPr>
        <p:spPr bwMode="auto">
          <a:xfrm>
            <a:off x="7391400" y="2743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51" name="Line 67"/>
          <p:cNvSpPr>
            <a:spLocks noChangeShapeType="1"/>
          </p:cNvSpPr>
          <p:nvPr/>
        </p:nvSpPr>
        <p:spPr bwMode="auto">
          <a:xfrm>
            <a:off x="4495800" y="24384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25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2819400" y="1066800"/>
            <a:ext cx="37068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Líder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59427" name="Line 3"/>
          <p:cNvSpPr>
            <a:spLocks noChangeShapeType="1"/>
          </p:cNvSpPr>
          <p:nvPr/>
        </p:nvSpPr>
        <p:spPr bwMode="auto">
          <a:xfrm flipH="1">
            <a:off x="2438400" y="2362200"/>
            <a:ext cx="1676400" cy="2667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28" name="Line 4"/>
          <p:cNvSpPr>
            <a:spLocks noChangeShapeType="1"/>
          </p:cNvSpPr>
          <p:nvPr/>
        </p:nvSpPr>
        <p:spPr bwMode="auto">
          <a:xfrm>
            <a:off x="4114800" y="2362200"/>
            <a:ext cx="1524000" cy="2514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29" name="Line 5"/>
          <p:cNvSpPr>
            <a:spLocks noChangeShapeType="1"/>
          </p:cNvSpPr>
          <p:nvPr/>
        </p:nvSpPr>
        <p:spPr bwMode="auto">
          <a:xfrm>
            <a:off x="2438400" y="5029200"/>
            <a:ext cx="16764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0" name="Line 6"/>
          <p:cNvSpPr>
            <a:spLocks noChangeShapeType="1"/>
          </p:cNvSpPr>
          <p:nvPr/>
        </p:nvSpPr>
        <p:spPr bwMode="auto">
          <a:xfrm flipV="1">
            <a:off x="4114800" y="4876800"/>
            <a:ext cx="152400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3886200" y="2819400"/>
            <a:ext cx="2286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 flipV="1">
            <a:off x="4114800" y="2819400"/>
            <a:ext cx="2286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>
            <a:off x="4114800" y="2362200"/>
            <a:ext cx="0" cy="3276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389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36" y="260648"/>
            <a:ext cx="85344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fr-FR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Hieraquia</a:t>
            </a:r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existe </a:t>
            </a:r>
            <a:r>
              <a:rPr lang="fr-FR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600200"/>
            <a:ext cx="46005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973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18185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78" name="Group 2"/>
          <p:cNvGrpSpPr>
            <a:grpSpLocks/>
          </p:cNvGrpSpPr>
          <p:nvPr/>
        </p:nvGrpSpPr>
        <p:grpSpPr bwMode="auto">
          <a:xfrm>
            <a:off x="1908175" y="755650"/>
            <a:ext cx="5329238" cy="5348288"/>
            <a:chOff x="0" y="3369"/>
            <a:chExt cx="3357" cy="3369"/>
          </a:xfrm>
        </p:grpSpPr>
        <p:sp>
          <p:nvSpPr>
            <p:cNvPr id="357379" name="Rectangle 3"/>
            <p:cNvSpPr>
              <a:spLocks noChangeArrowheads="1"/>
            </p:cNvSpPr>
            <p:nvPr/>
          </p:nvSpPr>
          <p:spPr bwMode="auto">
            <a:xfrm>
              <a:off x="0" y="3369"/>
              <a:ext cx="3357" cy="3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7380" name="Rectangle 4"/>
            <p:cNvSpPr>
              <a:spLocks noChangeArrowheads="1"/>
            </p:cNvSpPr>
            <p:nvPr/>
          </p:nvSpPr>
          <p:spPr bwMode="auto">
            <a:xfrm>
              <a:off x="0" y="3369"/>
              <a:ext cx="3357" cy="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12600"/>
                <a:t> </a:t>
              </a:r>
              <a:r>
                <a:rPr lang="en-US"/>
                <a:t>                                                              </a:t>
              </a:r>
            </a:p>
          </p:txBody>
        </p:sp>
      </p:grp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304800" y="2209800"/>
            <a:ext cx="793960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Não é assim entre vós!</a:t>
            </a:r>
          </a:p>
          <a:p>
            <a:pPr algn="ctr"/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charset="0"/>
              </a:rPr>
              <a:t>Mateus 20:26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94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3455988" y="5638800"/>
            <a:ext cx="37068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Líder</a:t>
            </a:r>
            <a:endParaRPr lang="en-US" sz="48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61475" name="Line 3"/>
          <p:cNvSpPr>
            <a:spLocks noChangeShapeType="1"/>
          </p:cNvSpPr>
          <p:nvPr/>
        </p:nvSpPr>
        <p:spPr bwMode="auto">
          <a:xfrm flipH="1">
            <a:off x="2667000" y="2667000"/>
            <a:ext cx="13716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476" name="Line 4"/>
          <p:cNvSpPr>
            <a:spLocks noChangeShapeType="1"/>
          </p:cNvSpPr>
          <p:nvPr/>
        </p:nvSpPr>
        <p:spPr bwMode="auto">
          <a:xfrm>
            <a:off x="4038600" y="2667000"/>
            <a:ext cx="13716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477" name="Line 5"/>
          <p:cNvSpPr>
            <a:spLocks noChangeShapeType="1"/>
          </p:cNvSpPr>
          <p:nvPr/>
        </p:nvSpPr>
        <p:spPr bwMode="auto">
          <a:xfrm>
            <a:off x="2667000" y="3124200"/>
            <a:ext cx="1447800" cy="2514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478" name="Line 6"/>
          <p:cNvSpPr>
            <a:spLocks noChangeShapeType="1"/>
          </p:cNvSpPr>
          <p:nvPr/>
        </p:nvSpPr>
        <p:spPr bwMode="auto">
          <a:xfrm flipV="1">
            <a:off x="4114800" y="3048000"/>
            <a:ext cx="1295400" cy="2590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479" name="Line 7"/>
          <p:cNvSpPr>
            <a:spLocks noChangeShapeType="1"/>
          </p:cNvSpPr>
          <p:nvPr/>
        </p:nvSpPr>
        <p:spPr bwMode="auto">
          <a:xfrm>
            <a:off x="4114800" y="4953000"/>
            <a:ext cx="2286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 flipV="1">
            <a:off x="3886200" y="4953000"/>
            <a:ext cx="2286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481" name="Line 9"/>
          <p:cNvSpPr>
            <a:spLocks noChangeShapeType="1"/>
          </p:cNvSpPr>
          <p:nvPr/>
        </p:nvSpPr>
        <p:spPr bwMode="auto">
          <a:xfrm>
            <a:off x="4114800" y="3505200"/>
            <a:ext cx="0" cy="2133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482" name="Line 10"/>
          <p:cNvSpPr>
            <a:spLocks noChangeShapeType="1"/>
          </p:cNvSpPr>
          <p:nvPr/>
        </p:nvSpPr>
        <p:spPr bwMode="auto">
          <a:xfrm flipH="1">
            <a:off x="4114800" y="3048000"/>
            <a:ext cx="12954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483" name="Line 11"/>
          <p:cNvSpPr>
            <a:spLocks noChangeShapeType="1"/>
          </p:cNvSpPr>
          <p:nvPr/>
        </p:nvSpPr>
        <p:spPr bwMode="auto">
          <a:xfrm>
            <a:off x="2743200" y="3124200"/>
            <a:ext cx="13716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565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líderes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servos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36367"/>
            <a:ext cx="6672263" cy="200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77343"/>
            <a:ext cx="2438400" cy="19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75" y="2083894"/>
            <a:ext cx="1702985" cy="176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29" y="2277664"/>
            <a:ext cx="794452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18858"/>
            <a:ext cx="1175931" cy="191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20217"/>
            <a:ext cx="895603" cy="171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1" y="6096000"/>
            <a:ext cx="256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Treinamento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609599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Direção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 rot="10800000" flipH="1">
            <a:off x="7467601" y="4419599"/>
            <a:ext cx="642937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 flipH="1">
            <a:off x="1193132" y="4419599"/>
            <a:ext cx="642937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1" y="1066800"/>
            <a:ext cx="22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Evangelização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1524000"/>
            <a:ext cx="2378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Discipulado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156067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Treinamento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2768" y="10769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Família Esp.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9158" y="11238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Celebração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01970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1143000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Os típos de líderes</a:t>
            </a:r>
            <a:endParaRPr lang="en-US" sz="6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495800"/>
          </a:xfrm>
        </p:spPr>
        <p:txBody>
          <a:bodyPr/>
          <a:lstStyle/>
          <a:p>
            <a:pPr>
              <a:buFontTx/>
              <a:buNone/>
            </a:pPr>
            <a:endParaRPr lang="pt-BR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  <a:p>
            <a:r>
              <a:rPr 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Apóstolos – Missionários.</a:t>
            </a:r>
          </a:p>
          <a:p>
            <a:r>
              <a:rPr 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Profetas – Pregadores.</a:t>
            </a:r>
          </a:p>
          <a:p>
            <a:r>
              <a:rPr 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Evangelistas – Treinadores.</a:t>
            </a:r>
          </a:p>
          <a:p>
            <a:r>
              <a:rPr 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Pastores – Aconselheiros.</a:t>
            </a:r>
          </a:p>
          <a:p>
            <a:r>
              <a:rPr 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Mestres – Professores.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588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957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4000" b="1">
                <a:solidFill>
                  <a:srgbClr val="FFFF00"/>
                </a:solidFill>
                <a:latin typeface="Comic Sans MS" pitchFamily="66" charset="0"/>
              </a:rPr>
              <a:t>Jesus</a:t>
            </a:r>
          </a:p>
        </p:txBody>
      </p:sp>
      <p:sp>
        <p:nvSpPr>
          <p:cNvPr id="375811" name="Line 3"/>
          <p:cNvSpPr>
            <a:spLocks noChangeShapeType="1"/>
          </p:cNvSpPr>
          <p:nvPr/>
        </p:nvSpPr>
        <p:spPr bwMode="auto">
          <a:xfrm>
            <a:off x="2667000" y="9906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5812" name="Oval 4"/>
          <p:cNvSpPr>
            <a:spLocks noChangeArrowheads="1"/>
          </p:cNvSpPr>
          <p:nvPr/>
        </p:nvSpPr>
        <p:spPr bwMode="auto">
          <a:xfrm>
            <a:off x="4495800" y="228600"/>
            <a:ext cx="4191000" cy="2133600"/>
          </a:xfrm>
          <a:prstGeom prst="ellipse">
            <a:avLst/>
          </a:prstGeom>
          <a:solidFill>
            <a:srgbClr val="0051A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5638800" y="2286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4000" b="1">
                <a:solidFill>
                  <a:srgbClr val="FFFF00"/>
                </a:solidFill>
                <a:latin typeface="Comic Sans MS" pitchFamily="66" charset="0"/>
              </a:rPr>
              <a:t>Líderes</a:t>
            </a: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4724400" y="9144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600">
                <a:solidFill>
                  <a:srgbClr val="FFFF00"/>
                </a:solidFill>
                <a:latin typeface="Comic Sans MS" pitchFamily="66" charset="0"/>
              </a:rPr>
              <a:t>Apo.</a:t>
            </a:r>
            <a:endParaRPr lang="pt-BR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5410200" y="1447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600">
                <a:solidFill>
                  <a:srgbClr val="FFFF00"/>
                </a:solidFill>
                <a:latin typeface="Comic Sans MS" pitchFamily="66" charset="0"/>
              </a:rPr>
              <a:t>Pro.</a:t>
            </a:r>
            <a:endParaRPr lang="pt-BR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6019800" y="9144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600">
                <a:solidFill>
                  <a:srgbClr val="FFFF00"/>
                </a:solidFill>
                <a:latin typeface="Comic Sans MS" pitchFamily="66" charset="0"/>
              </a:rPr>
              <a:t>Eva.</a:t>
            </a:r>
            <a:endParaRPr lang="pt-BR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6553200" y="1447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600">
                <a:solidFill>
                  <a:srgbClr val="FFFF00"/>
                </a:solidFill>
                <a:latin typeface="Comic Sans MS" pitchFamily="66" charset="0"/>
              </a:rPr>
              <a:t>Pas.</a:t>
            </a:r>
            <a:endParaRPr lang="pt-BR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7315200" y="9144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600">
                <a:solidFill>
                  <a:srgbClr val="FFFF00"/>
                </a:solidFill>
                <a:latin typeface="Comic Sans MS" pitchFamily="66" charset="0"/>
              </a:rPr>
              <a:t>Mes.</a:t>
            </a:r>
            <a:endParaRPr lang="pt-BR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 flipH="1">
            <a:off x="5334000" y="2590800"/>
            <a:ext cx="685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5820" name="Oval 12"/>
          <p:cNvSpPr>
            <a:spLocks noChangeArrowheads="1"/>
          </p:cNvSpPr>
          <p:nvPr/>
        </p:nvSpPr>
        <p:spPr bwMode="auto">
          <a:xfrm>
            <a:off x="2628900" y="3429000"/>
            <a:ext cx="4191000" cy="2133600"/>
          </a:xfrm>
          <a:prstGeom prst="ellipse">
            <a:avLst/>
          </a:prstGeom>
          <a:solidFill>
            <a:srgbClr val="0A7BC8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3581400" y="40386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4000" b="1">
                <a:solidFill>
                  <a:srgbClr val="FFFF00"/>
                </a:solidFill>
                <a:latin typeface="Comic Sans MS" pitchFamily="66" charset="0"/>
              </a:rPr>
              <a:t>Santos</a:t>
            </a:r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6096000" y="27432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200" b="1">
                <a:solidFill>
                  <a:srgbClr val="FFFF00"/>
                </a:solidFill>
                <a:latin typeface="Comic Sans MS" pitchFamily="66" charset="0"/>
              </a:rPr>
              <a:t>Edificar</a:t>
            </a:r>
          </a:p>
        </p:txBody>
      </p:sp>
      <p:sp>
        <p:nvSpPr>
          <p:cNvPr id="375823" name="Line 15"/>
          <p:cNvSpPr>
            <a:spLocks noChangeShapeType="1"/>
          </p:cNvSpPr>
          <p:nvPr/>
        </p:nvSpPr>
        <p:spPr bwMode="auto">
          <a:xfrm flipH="1">
            <a:off x="3657600" y="1981200"/>
            <a:ext cx="838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990600" y="25146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200" b="1">
                <a:solidFill>
                  <a:srgbClr val="FFFF00"/>
                </a:solidFill>
                <a:latin typeface="Comic Sans MS" pitchFamily="66" charset="0"/>
              </a:rPr>
              <a:t>Evagelização</a:t>
            </a:r>
          </a:p>
        </p:txBody>
      </p:sp>
    </p:spTree>
    <p:extLst>
      <p:ext uri="{BB962C8B-B14F-4D97-AF65-F5344CB8AC3E}">
        <p14:creationId xmlns:p14="http://schemas.microsoft.com/office/powerpoint/2010/main" val="36672690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utoUpdateAnimBg="0"/>
      <p:bldP spid="375811" grpId="0" animBg="1"/>
      <p:bldP spid="375812" grpId="0" animBg="1"/>
      <p:bldP spid="375813" grpId="0" autoUpdateAnimBg="0"/>
      <p:bldP spid="375814" grpId="0" autoUpdateAnimBg="0"/>
      <p:bldP spid="375815" grpId="0" autoUpdateAnimBg="0"/>
      <p:bldP spid="375816" grpId="0" autoUpdateAnimBg="0"/>
      <p:bldP spid="375817" grpId="0" autoUpdateAnimBg="0"/>
      <p:bldP spid="375818" grpId="0" autoUpdateAnimBg="0"/>
      <p:bldP spid="375819" grpId="0" animBg="1"/>
      <p:bldP spid="375820" grpId="0" animBg="1"/>
      <p:bldP spid="375821" grpId="0" autoUpdateAnimBg="0"/>
      <p:bldP spid="375822" grpId="0" autoUpdateAnimBg="0"/>
      <p:bldP spid="375823" grpId="0" animBg="1"/>
      <p:bldP spid="37582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4000" b="1">
                <a:solidFill>
                  <a:srgbClr val="FFFF00"/>
                </a:solidFill>
                <a:latin typeface="Comic Sans MS" pitchFamily="66" charset="0"/>
              </a:rPr>
              <a:t>Jesus</a:t>
            </a:r>
          </a:p>
        </p:txBody>
      </p:sp>
      <p:sp>
        <p:nvSpPr>
          <p:cNvPr id="375811" name="Line 3"/>
          <p:cNvSpPr>
            <a:spLocks noChangeShapeType="1"/>
          </p:cNvSpPr>
          <p:nvPr/>
        </p:nvSpPr>
        <p:spPr bwMode="auto">
          <a:xfrm>
            <a:off x="2667000" y="9906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5812" name="Oval 4"/>
          <p:cNvSpPr>
            <a:spLocks noChangeArrowheads="1"/>
          </p:cNvSpPr>
          <p:nvPr/>
        </p:nvSpPr>
        <p:spPr bwMode="auto">
          <a:xfrm>
            <a:off x="4495800" y="228600"/>
            <a:ext cx="4191000" cy="2133600"/>
          </a:xfrm>
          <a:prstGeom prst="ellipse">
            <a:avLst/>
          </a:prstGeom>
          <a:solidFill>
            <a:srgbClr val="0051A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5638800" y="2286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4000" b="1">
                <a:solidFill>
                  <a:srgbClr val="FFFF00"/>
                </a:solidFill>
                <a:latin typeface="Comic Sans MS" pitchFamily="66" charset="0"/>
              </a:rPr>
              <a:t>Líderes</a:t>
            </a: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4724400" y="9144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600">
                <a:solidFill>
                  <a:srgbClr val="FFFF00"/>
                </a:solidFill>
                <a:latin typeface="Comic Sans MS" pitchFamily="66" charset="0"/>
              </a:rPr>
              <a:t>Apo.</a:t>
            </a:r>
            <a:endParaRPr lang="pt-BR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5410200" y="1447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600">
                <a:solidFill>
                  <a:srgbClr val="FFFF00"/>
                </a:solidFill>
                <a:latin typeface="Comic Sans MS" pitchFamily="66" charset="0"/>
              </a:rPr>
              <a:t>Pro.</a:t>
            </a:r>
            <a:endParaRPr lang="pt-BR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6019800" y="9144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600">
                <a:solidFill>
                  <a:srgbClr val="FFFF00"/>
                </a:solidFill>
                <a:latin typeface="Comic Sans MS" pitchFamily="66" charset="0"/>
              </a:rPr>
              <a:t>Eva.</a:t>
            </a:r>
            <a:endParaRPr lang="pt-BR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6553200" y="1447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600">
                <a:solidFill>
                  <a:srgbClr val="FFFF00"/>
                </a:solidFill>
                <a:latin typeface="Comic Sans MS" pitchFamily="66" charset="0"/>
              </a:rPr>
              <a:t>Pas.</a:t>
            </a:r>
            <a:endParaRPr lang="pt-BR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7315200" y="9144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600">
                <a:solidFill>
                  <a:srgbClr val="FFFF00"/>
                </a:solidFill>
                <a:latin typeface="Comic Sans MS" pitchFamily="66" charset="0"/>
              </a:rPr>
              <a:t>Mes.</a:t>
            </a:r>
            <a:endParaRPr lang="pt-BR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 flipH="1">
            <a:off x="5334000" y="2590800"/>
            <a:ext cx="685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5820" name="Oval 12"/>
          <p:cNvSpPr>
            <a:spLocks noChangeArrowheads="1"/>
          </p:cNvSpPr>
          <p:nvPr/>
        </p:nvSpPr>
        <p:spPr bwMode="auto">
          <a:xfrm>
            <a:off x="2555776" y="3356992"/>
            <a:ext cx="4191000" cy="2133600"/>
          </a:xfrm>
          <a:prstGeom prst="ellipse">
            <a:avLst/>
          </a:prstGeom>
          <a:solidFill>
            <a:srgbClr val="0A7BC8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3581400" y="40386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solidFill>
                  <a:srgbClr val="FFFF00"/>
                </a:solidFill>
                <a:latin typeface="Comic Sans MS" pitchFamily="66" charset="0"/>
              </a:rPr>
              <a:t>Santos</a:t>
            </a:r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6096000" y="2743200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00"/>
                </a:solidFill>
                <a:latin typeface="Comic Sans MS" pitchFamily="66" charset="0"/>
              </a:rPr>
              <a:t>Equipar</a:t>
            </a: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1828800" y="2641312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00"/>
                </a:solidFill>
                <a:latin typeface="Comic Sans MS" pitchFamily="66" charset="0"/>
              </a:rPr>
              <a:t>Edificação</a:t>
            </a:r>
          </a:p>
        </p:txBody>
      </p:sp>
      <p:cxnSp>
        <p:nvCxnSpPr>
          <p:cNvPr id="17" name="AutoShape 15"/>
          <p:cNvCxnSpPr>
            <a:cxnSpLocks noChangeShapeType="1"/>
          </p:cNvCxnSpPr>
          <p:nvPr/>
        </p:nvCxnSpPr>
        <p:spPr bwMode="auto">
          <a:xfrm flipV="1">
            <a:off x="2590800" y="3333750"/>
            <a:ext cx="2095500" cy="1173163"/>
          </a:xfrm>
          <a:prstGeom prst="curvedConnector4">
            <a:avLst>
              <a:gd name="adj1" fmla="val -53412"/>
              <a:gd name="adj2" fmla="val 230986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705600" y="4837534"/>
            <a:ext cx="990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400800" y="5638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00"/>
                </a:solidFill>
                <a:latin typeface="Comic Sans MS" pitchFamily="66" charset="0"/>
              </a:rPr>
              <a:t>Evagelização</a:t>
            </a:r>
          </a:p>
        </p:txBody>
      </p:sp>
    </p:spTree>
    <p:extLst>
      <p:ext uri="{BB962C8B-B14F-4D97-AF65-F5344CB8AC3E}">
        <p14:creationId xmlns:p14="http://schemas.microsoft.com/office/powerpoint/2010/main" val="18766174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utoUpdateAnimBg="0"/>
      <p:bldP spid="375811" grpId="0" animBg="1"/>
      <p:bldP spid="375812" grpId="0" animBg="1"/>
      <p:bldP spid="375813" grpId="0" autoUpdateAnimBg="0"/>
      <p:bldP spid="375814" grpId="0" autoUpdateAnimBg="0"/>
      <p:bldP spid="375815" grpId="0" autoUpdateAnimBg="0"/>
      <p:bldP spid="375816" grpId="0" autoUpdateAnimBg="0"/>
      <p:bldP spid="375817" grpId="0" autoUpdateAnimBg="0"/>
      <p:bldP spid="375818" grpId="0" autoUpdateAnimBg="0"/>
      <p:bldP spid="375819" grpId="0" animBg="1"/>
      <p:bldP spid="375820" grpId="0" animBg="1"/>
      <p:bldP spid="375821" grpId="0" autoUpdateAnimBg="0"/>
      <p:bldP spid="375822" grpId="0" autoUpdateAnimBg="0"/>
      <p:bldP spid="375824" grpId="0" autoUpdateAnimBg="0"/>
      <p:bldP spid="18" grpId="0" animBg="1"/>
      <p:bldP spid="2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Estrutura eclesiástica</a:t>
            </a:r>
            <a:endParaRPr lang="pt-BR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3276600" y="1958975"/>
            <a:ext cx="25908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FFFF"/>
                </a:solidFill>
                <a:latin typeface="Comic Sans MS" pitchFamily="66" charset="0"/>
              </a:rPr>
              <a:t>Pastor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6248400" y="3025775"/>
            <a:ext cx="25908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FFFF"/>
                </a:solidFill>
                <a:latin typeface="Comic Sans MS" pitchFamily="66" charset="0"/>
              </a:rPr>
              <a:t>Vice-pastor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3276600" y="3025775"/>
            <a:ext cx="25908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FFFF"/>
                </a:solidFill>
                <a:latin typeface="Comic Sans MS" pitchFamily="66" charset="0"/>
              </a:rPr>
              <a:t>Vice-pastor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152400" y="3025775"/>
            <a:ext cx="25908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FFFF"/>
                </a:solidFill>
                <a:latin typeface="Comic Sans MS" pitchFamily="66" charset="0"/>
              </a:rPr>
              <a:t>Vice-pastor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76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FFFF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1600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FFFF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3124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FFFF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4648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FFFF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6172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FFFF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7696200" y="4114800"/>
            <a:ext cx="13716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FFFF"/>
                </a:solidFill>
                <a:latin typeface="Comic Sans MS" pitchFamily="66" charset="0"/>
              </a:rPr>
              <a:t>Diácono</a:t>
            </a:r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152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838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6248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0" name="Text Box 16"/>
          <p:cNvSpPr txBox="1">
            <a:spLocks noChangeArrowheads="1"/>
          </p:cNvSpPr>
          <p:nvPr/>
        </p:nvSpPr>
        <p:spPr bwMode="auto">
          <a:xfrm>
            <a:off x="5410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1" name="Text Box 17"/>
          <p:cNvSpPr txBox="1">
            <a:spLocks noChangeArrowheads="1"/>
          </p:cNvSpPr>
          <p:nvPr/>
        </p:nvSpPr>
        <p:spPr bwMode="auto">
          <a:xfrm>
            <a:off x="4724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2" name="Text Box 18"/>
          <p:cNvSpPr txBox="1">
            <a:spLocks noChangeArrowheads="1"/>
          </p:cNvSpPr>
          <p:nvPr/>
        </p:nvSpPr>
        <p:spPr bwMode="auto">
          <a:xfrm>
            <a:off x="3886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3" name="Text Box 19"/>
          <p:cNvSpPr txBox="1">
            <a:spLocks noChangeArrowheads="1"/>
          </p:cNvSpPr>
          <p:nvPr/>
        </p:nvSpPr>
        <p:spPr bwMode="auto">
          <a:xfrm>
            <a:off x="3200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22860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5" name="Text Box 21"/>
          <p:cNvSpPr txBox="1">
            <a:spLocks noChangeArrowheads="1"/>
          </p:cNvSpPr>
          <p:nvPr/>
        </p:nvSpPr>
        <p:spPr bwMode="auto">
          <a:xfrm>
            <a:off x="1600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6" name="Text Box 22"/>
          <p:cNvSpPr txBox="1">
            <a:spLocks noChangeArrowheads="1"/>
          </p:cNvSpPr>
          <p:nvPr/>
        </p:nvSpPr>
        <p:spPr bwMode="auto">
          <a:xfrm>
            <a:off x="83820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7" name="Text Box 23"/>
          <p:cNvSpPr txBox="1">
            <a:spLocks noChangeArrowheads="1"/>
          </p:cNvSpPr>
          <p:nvPr/>
        </p:nvSpPr>
        <p:spPr bwMode="auto">
          <a:xfrm>
            <a:off x="7696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8" name="Text Box 24"/>
          <p:cNvSpPr txBox="1">
            <a:spLocks noChangeArrowheads="1"/>
          </p:cNvSpPr>
          <p:nvPr/>
        </p:nvSpPr>
        <p:spPr bwMode="auto">
          <a:xfrm>
            <a:off x="6934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298009" name="Line 25"/>
          <p:cNvSpPr>
            <a:spLocks noChangeShapeType="1"/>
          </p:cNvSpPr>
          <p:nvPr/>
        </p:nvSpPr>
        <p:spPr bwMode="auto">
          <a:xfrm>
            <a:off x="762000" y="3810000"/>
            <a:ext cx="1524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10" name="Line 26"/>
          <p:cNvSpPr>
            <a:spLocks noChangeShapeType="1"/>
          </p:cNvSpPr>
          <p:nvPr/>
        </p:nvSpPr>
        <p:spPr bwMode="auto">
          <a:xfrm>
            <a:off x="6781800" y="3810000"/>
            <a:ext cx="1524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11" name="Line 27"/>
          <p:cNvSpPr>
            <a:spLocks noChangeShapeType="1"/>
          </p:cNvSpPr>
          <p:nvPr/>
        </p:nvSpPr>
        <p:spPr bwMode="auto">
          <a:xfrm>
            <a:off x="3733800" y="3810000"/>
            <a:ext cx="1524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12" name="Line 28"/>
          <p:cNvSpPr>
            <a:spLocks noChangeShapeType="1"/>
          </p:cNvSpPr>
          <p:nvPr/>
        </p:nvSpPr>
        <p:spPr bwMode="auto">
          <a:xfrm>
            <a:off x="1371600" y="2743200"/>
            <a:ext cx="6019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13" name="Line 29"/>
          <p:cNvSpPr>
            <a:spLocks noChangeShapeType="1"/>
          </p:cNvSpPr>
          <p:nvPr/>
        </p:nvSpPr>
        <p:spPr bwMode="auto">
          <a:xfrm>
            <a:off x="4572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14" name="Line 30"/>
          <p:cNvSpPr>
            <a:spLocks noChangeShapeType="1"/>
          </p:cNvSpPr>
          <p:nvPr/>
        </p:nvSpPr>
        <p:spPr bwMode="auto">
          <a:xfrm>
            <a:off x="19050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15" name="Line 31"/>
          <p:cNvSpPr>
            <a:spLocks noChangeShapeType="1"/>
          </p:cNvSpPr>
          <p:nvPr/>
        </p:nvSpPr>
        <p:spPr bwMode="auto">
          <a:xfrm>
            <a:off x="35052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16" name="Line 32"/>
          <p:cNvSpPr>
            <a:spLocks noChangeShapeType="1"/>
          </p:cNvSpPr>
          <p:nvPr/>
        </p:nvSpPr>
        <p:spPr bwMode="auto">
          <a:xfrm>
            <a:off x="50292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17" name="Line 33"/>
          <p:cNvSpPr>
            <a:spLocks noChangeShapeType="1"/>
          </p:cNvSpPr>
          <p:nvPr/>
        </p:nvSpPr>
        <p:spPr bwMode="auto">
          <a:xfrm>
            <a:off x="65532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18" name="Line 34"/>
          <p:cNvSpPr>
            <a:spLocks noChangeShapeType="1"/>
          </p:cNvSpPr>
          <p:nvPr/>
        </p:nvSpPr>
        <p:spPr bwMode="auto">
          <a:xfrm>
            <a:off x="8001000" y="48006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19" name="Line 35"/>
          <p:cNvSpPr>
            <a:spLocks noChangeShapeType="1"/>
          </p:cNvSpPr>
          <p:nvPr/>
        </p:nvSpPr>
        <p:spPr bwMode="auto">
          <a:xfrm>
            <a:off x="4572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20" name="Line 36"/>
          <p:cNvSpPr>
            <a:spLocks noChangeShapeType="1"/>
          </p:cNvSpPr>
          <p:nvPr/>
        </p:nvSpPr>
        <p:spPr bwMode="auto">
          <a:xfrm>
            <a:off x="1143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21" name="Line 37"/>
          <p:cNvSpPr>
            <a:spLocks noChangeShapeType="1"/>
          </p:cNvSpPr>
          <p:nvPr/>
        </p:nvSpPr>
        <p:spPr bwMode="auto">
          <a:xfrm>
            <a:off x="762000" y="51054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22" name="Line 38"/>
          <p:cNvSpPr>
            <a:spLocks noChangeShapeType="1"/>
          </p:cNvSpPr>
          <p:nvPr/>
        </p:nvSpPr>
        <p:spPr bwMode="auto">
          <a:xfrm>
            <a:off x="1905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23" name="Line 39"/>
          <p:cNvSpPr>
            <a:spLocks noChangeShapeType="1"/>
          </p:cNvSpPr>
          <p:nvPr/>
        </p:nvSpPr>
        <p:spPr bwMode="auto">
          <a:xfrm>
            <a:off x="25908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24" name="Line 40"/>
          <p:cNvSpPr>
            <a:spLocks noChangeShapeType="1"/>
          </p:cNvSpPr>
          <p:nvPr/>
        </p:nvSpPr>
        <p:spPr bwMode="auto">
          <a:xfrm>
            <a:off x="5715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25" name="Line 41"/>
          <p:cNvSpPr>
            <a:spLocks noChangeShapeType="1"/>
          </p:cNvSpPr>
          <p:nvPr/>
        </p:nvSpPr>
        <p:spPr bwMode="auto">
          <a:xfrm>
            <a:off x="2895600" y="51054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26" name="Line 42"/>
          <p:cNvSpPr>
            <a:spLocks noChangeShapeType="1"/>
          </p:cNvSpPr>
          <p:nvPr/>
        </p:nvSpPr>
        <p:spPr bwMode="auto">
          <a:xfrm>
            <a:off x="50292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27" name="Line 43"/>
          <p:cNvSpPr>
            <a:spLocks noChangeShapeType="1"/>
          </p:cNvSpPr>
          <p:nvPr/>
        </p:nvSpPr>
        <p:spPr bwMode="auto">
          <a:xfrm>
            <a:off x="35052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28" name="Line 44"/>
          <p:cNvSpPr>
            <a:spLocks noChangeShapeType="1"/>
          </p:cNvSpPr>
          <p:nvPr/>
        </p:nvSpPr>
        <p:spPr bwMode="auto">
          <a:xfrm>
            <a:off x="4191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29" name="Line 45"/>
          <p:cNvSpPr>
            <a:spLocks noChangeShapeType="1"/>
          </p:cNvSpPr>
          <p:nvPr/>
        </p:nvSpPr>
        <p:spPr bwMode="auto">
          <a:xfrm>
            <a:off x="86868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30" name="Line 46"/>
          <p:cNvSpPr>
            <a:spLocks noChangeShapeType="1"/>
          </p:cNvSpPr>
          <p:nvPr/>
        </p:nvSpPr>
        <p:spPr bwMode="auto">
          <a:xfrm>
            <a:off x="65532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31" name="Line 47"/>
          <p:cNvSpPr>
            <a:spLocks noChangeShapeType="1"/>
          </p:cNvSpPr>
          <p:nvPr/>
        </p:nvSpPr>
        <p:spPr bwMode="auto">
          <a:xfrm>
            <a:off x="7620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32" name="Line 48"/>
          <p:cNvSpPr>
            <a:spLocks noChangeShapeType="1"/>
          </p:cNvSpPr>
          <p:nvPr/>
        </p:nvSpPr>
        <p:spPr bwMode="auto">
          <a:xfrm>
            <a:off x="8001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33" name="Line 49"/>
          <p:cNvSpPr>
            <a:spLocks noChangeShapeType="1"/>
          </p:cNvSpPr>
          <p:nvPr/>
        </p:nvSpPr>
        <p:spPr bwMode="auto">
          <a:xfrm>
            <a:off x="7239000" y="48006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34" name="Line 50"/>
          <p:cNvSpPr>
            <a:spLocks noChangeShapeType="1"/>
          </p:cNvSpPr>
          <p:nvPr/>
        </p:nvSpPr>
        <p:spPr bwMode="auto">
          <a:xfrm>
            <a:off x="7620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35" name="Line 51"/>
          <p:cNvSpPr>
            <a:spLocks noChangeShapeType="1"/>
          </p:cNvSpPr>
          <p:nvPr/>
        </p:nvSpPr>
        <p:spPr bwMode="auto">
          <a:xfrm>
            <a:off x="22098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36" name="Line 52"/>
          <p:cNvSpPr>
            <a:spLocks noChangeShapeType="1"/>
          </p:cNvSpPr>
          <p:nvPr/>
        </p:nvSpPr>
        <p:spPr bwMode="auto">
          <a:xfrm>
            <a:off x="38100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37" name="Line 53"/>
          <p:cNvSpPr>
            <a:spLocks noChangeShapeType="1"/>
          </p:cNvSpPr>
          <p:nvPr/>
        </p:nvSpPr>
        <p:spPr bwMode="auto">
          <a:xfrm>
            <a:off x="83058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38" name="Line 54"/>
          <p:cNvSpPr>
            <a:spLocks noChangeShapeType="1"/>
          </p:cNvSpPr>
          <p:nvPr/>
        </p:nvSpPr>
        <p:spPr bwMode="auto">
          <a:xfrm>
            <a:off x="68580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39" name="Line 55"/>
          <p:cNvSpPr>
            <a:spLocks noChangeShapeType="1"/>
          </p:cNvSpPr>
          <p:nvPr/>
        </p:nvSpPr>
        <p:spPr bwMode="auto">
          <a:xfrm>
            <a:off x="5334000" y="45720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40" name="Line 56"/>
          <p:cNvSpPr>
            <a:spLocks noChangeShapeType="1"/>
          </p:cNvSpPr>
          <p:nvPr/>
        </p:nvSpPr>
        <p:spPr bwMode="auto">
          <a:xfrm>
            <a:off x="37338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41" name="Line 57"/>
          <p:cNvSpPr>
            <a:spLocks noChangeShapeType="1"/>
          </p:cNvSpPr>
          <p:nvPr/>
        </p:nvSpPr>
        <p:spPr bwMode="auto">
          <a:xfrm>
            <a:off x="22860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42" name="Line 58"/>
          <p:cNvSpPr>
            <a:spLocks noChangeShapeType="1"/>
          </p:cNvSpPr>
          <p:nvPr/>
        </p:nvSpPr>
        <p:spPr bwMode="auto">
          <a:xfrm>
            <a:off x="52578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43" name="Line 59"/>
          <p:cNvSpPr>
            <a:spLocks noChangeShapeType="1"/>
          </p:cNvSpPr>
          <p:nvPr/>
        </p:nvSpPr>
        <p:spPr bwMode="auto">
          <a:xfrm>
            <a:off x="83058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44" name="Line 60"/>
          <p:cNvSpPr>
            <a:spLocks noChangeShapeType="1"/>
          </p:cNvSpPr>
          <p:nvPr/>
        </p:nvSpPr>
        <p:spPr bwMode="auto">
          <a:xfrm>
            <a:off x="6781800" y="38100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45" name="Line 61"/>
          <p:cNvSpPr>
            <a:spLocks noChangeShapeType="1"/>
          </p:cNvSpPr>
          <p:nvPr/>
        </p:nvSpPr>
        <p:spPr bwMode="auto">
          <a:xfrm>
            <a:off x="1524000" y="3505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46" name="Line 62"/>
          <p:cNvSpPr>
            <a:spLocks noChangeShapeType="1"/>
          </p:cNvSpPr>
          <p:nvPr/>
        </p:nvSpPr>
        <p:spPr bwMode="auto">
          <a:xfrm>
            <a:off x="4495800" y="3505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47" name="Line 63"/>
          <p:cNvSpPr>
            <a:spLocks noChangeShapeType="1"/>
          </p:cNvSpPr>
          <p:nvPr/>
        </p:nvSpPr>
        <p:spPr bwMode="auto">
          <a:xfrm>
            <a:off x="7620000" y="3505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48" name="Line 64"/>
          <p:cNvSpPr>
            <a:spLocks noChangeShapeType="1"/>
          </p:cNvSpPr>
          <p:nvPr/>
        </p:nvSpPr>
        <p:spPr bwMode="auto">
          <a:xfrm>
            <a:off x="1371600" y="2743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49" name="Line 65"/>
          <p:cNvSpPr>
            <a:spLocks noChangeShapeType="1"/>
          </p:cNvSpPr>
          <p:nvPr/>
        </p:nvSpPr>
        <p:spPr bwMode="auto">
          <a:xfrm>
            <a:off x="4495800" y="2743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50" name="Line 66"/>
          <p:cNvSpPr>
            <a:spLocks noChangeShapeType="1"/>
          </p:cNvSpPr>
          <p:nvPr/>
        </p:nvSpPr>
        <p:spPr bwMode="auto">
          <a:xfrm>
            <a:off x="7391400" y="2743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8051" name="Line 67"/>
          <p:cNvSpPr>
            <a:spLocks noChangeShapeType="1"/>
          </p:cNvSpPr>
          <p:nvPr/>
        </p:nvSpPr>
        <p:spPr bwMode="auto">
          <a:xfrm>
            <a:off x="4495800" y="24384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6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772400" cy="1143000"/>
          </a:xfrm>
        </p:spPr>
        <p:txBody>
          <a:bodyPr/>
          <a:lstStyle/>
          <a:p>
            <a:r>
              <a:rPr lang="pt-BR" sz="7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funcionamento da igreja</a:t>
            </a:r>
            <a:endParaRPr lang="en-US" sz="7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759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pt-BR" b="1">
                <a:solidFill>
                  <a:srgbClr val="FFFF00"/>
                </a:solidFill>
                <a:latin typeface="Comic Sans MS" pitchFamily="66" charset="0"/>
              </a:rPr>
              <a:t>A Estrutura da </a:t>
            </a:r>
            <a:br>
              <a:rPr lang="pt-BR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pt-BR" b="1">
                <a:solidFill>
                  <a:srgbClr val="FFFF00"/>
                </a:solidFill>
                <a:latin typeface="Comic Sans MS" pitchFamily="66" charset="0"/>
              </a:rPr>
              <a:t>Comunidade nova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3276600" y="1958975"/>
            <a:ext cx="2590800" cy="47942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>
                <a:solidFill>
                  <a:srgbClr val="FFFFFF"/>
                </a:solidFill>
                <a:latin typeface="Comic Sans MS" pitchFamily="66" charset="0"/>
              </a:rPr>
              <a:t>Jesus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52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838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6248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5410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4724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3886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42" name="Text Box 10"/>
          <p:cNvSpPr txBox="1">
            <a:spLocks noChangeArrowheads="1"/>
          </p:cNvSpPr>
          <p:nvPr/>
        </p:nvSpPr>
        <p:spPr bwMode="auto">
          <a:xfrm>
            <a:off x="32004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43" name="Text Box 11"/>
          <p:cNvSpPr txBox="1">
            <a:spLocks noChangeArrowheads="1"/>
          </p:cNvSpPr>
          <p:nvPr/>
        </p:nvSpPr>
        <p:spPr bwMode="auto">
          <a:xfrm>
            <a:off x="22860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44" name="Text Box 12"/>
          <p:cNvSpPr txBox="1">
            <a:spLocks noChangeArrowheads="1"/>
          </p:cNvSpPr>
          <p:nvPr/>
        </p:nvSpPr>
        <p:spPr bwMode="auto">
          <a:xfrm>
            <a:off x="1600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45" name="Text Box 13"/>
          <p:cNvSpPr txBox="1">
            <a:spLocks noChangeArrowheads="1"/>
          </p:cNvSpPr>
          <p:nvPr/>
        </p:nvSpPr>
        <p:spPr bwMode="auto">
          <a:xfrm>
            <a:off x="83820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46" name="Text Box 14"/>
          <p:cNvSpPr txBox="1">
            <a:spLocks noChangeArrowheads="1"/>
          </p:cNvSpPr>
          <p:nvPr/>
        </p:nvSpPr>
        <p:spPr bwMode="auto">
          <a:xfrm>
            <a:off x="7696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47" name="Text Box 15"/>
          <p:cNvSpPr txBox="1">
            <a:spLocks noChangeArrowheads="1"/>
          </p:cNvSpPr>
          <p:nvPr/>
        </p:nvSpPr>
        <p:spPr bwMode="auto">
          <a:xfrm>
            <a:off x="6934200" y="5029200"/>
            <a:ext cx="609600" cy="41910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>
                <a:solidFill>
                  <a:srgbClr val="FFFFFF"/>
                </a:solidFill>
                <a:latin typeface="Comic Sans MS" pitchFamily="66" charset="0"/>
              </a:rPr>
              <a:t>Me</a:t>
            </a:r>
          </a:p>
        </p:txBody>
      </p:sp>
      <p:sp>
        <p:nvSpPr>
          <p:cNvPr id="300048" name="Line 16"/>
          <p:cNvSpPr>
            <a:spLocks noChangeShapeType="1"/>
          </p:cNvSpPr>
          <p:nvPr/>
        </p:nvSpPr>
        <p:spPr bwMode="auto">
          <a:xfrm flipH="1">
            <a:off x="1143000" y="2438400"/>
            <a:ext cx="33528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49" name="Line 17"/>
          <p:cNvSpPr>
            <a:spLocks noChangeShapeType="1"/>
          </p:cNvSpPr>
          <p:nvPr/>
        </p:nvSpPr>
        <p:spPr bwMode="auto">
          <a:xfrm>
            <a:off x="762000" y="51054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50" name="Line 18"/>
          <p:cNvSpPr>
            <a:spLocks noChangeShapeType="1"/>
          </p:cNvSpPr>
          <p:nvPr/>
        </p:nvSpPr>
        <p:spPr bwMode="auto">
          <a:xfrm flipH="1">
            <a:off x="1905000" y="2438400"/>
            <a:ext cx="25908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51" name="Line 19"/>
          <p:cNvSpPr>
            <a:spLocks noChangeShapeType="1"/>
          </p:cNvSpPr>
          <p:nvPr/>
        </p:nvSpPr>
        <p:spPr bwMode="auto">
          <a:xfrm flipH="1">
            <a:off x="2590800" y="2438400"/>
            <a:ext cx="19050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52" name="Line 20"/>
          <p:cNvSpPr>
            <a:spLocks noChangeShapeType="1"/>
          </p:cNvSpPr>
          <p:nvPr/>
        </p:nvSpPr>
        <p:spPr bwMode="auto">
          <a:xfrm>
            <a:off x="4495800" y="2438400"/>
            <a:ext cx="12192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53" name="Line 21"/>
          <p:cNvSpPr>
            <a:spLocks noChangeShapeType="1"/>
          </p:cNvSpPr>
          <p:nvPr/>
        </p:nvSpPr>
        <p:spPr bwMode="auto">
          <a:xfrm>
            <a:off x="2895600" y="5105400"/>
            <a:ext cx="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54" name="Line 22"/>
          <p:cNvSpPr>
            <a:spLocks noChangeShapeType="1"/>
          </p:cNvSpPr>
          <p:nvPr/>
        </p:nvSpPr>
        <p:spPr bwMode="auto">
          <a:xfrm>
            <a:off x="4495800" y="2438400"/>
            <a:ext cx="5334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55" name="Line 23"/>
          <p:cNvSpPr>
            <a:spLocks noChangeShapeType="1"/>
          </p:cNvSpPr>
          <p:nvPr/>
        </p:nvSpPr>
        <p:spPr bwMode="auto">
          <a:xfrm flipH="1">
            <a:off x="3505200" y="2438400"/>
            <a:ext cx="9906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56" name="Line 24"/>
          <p:cNvSpPr>
            <a:spLocks noChangeShapeType="1"/>
          </p:cNvSpPr>
          <p:nvPr/>
        </p:nvSpPr>
        <p:spPr bwMode="auto">
          <a:xfrm flipH="1">
            <a:off x="4191000" y="2438400"/>
            <a:ext cx="3048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57" name="Line 25"/>
          <p:cNvSpPr>
            <a:spLocks noChangeShapeType="1"/>
          </p:cNvSpPr>
          <p:nvPr/>
        </p:nvSpPr>
        <p:spPr bwMode="auto">
          <a:xfrm>
            <a:off x="4495800" y="2438400"/>
            <a:ext cx="41910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58" name="Line 26"/>
          <p:cNvSpPr>
            <a:spLocks noChangeShapeType="1"/>
          </p:cNvSpPr>
          <p:nvPr/>
        </p:nvSpPr>
        <p:spPr bwMode="auto">
          <a:xfrm>
            <a:off x="4495800" y="2438400"/>
            <a:ext cx="20574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59" name="Line 27"/>
          <p:cNvSpPr>
            <a:spLocks noChangeShapeType="1"/>
          </p:cNvSpPr>
          <p:nvPr/>
        </p:nvSpPr>
        <p:spPr bwMode="auto">
          <a:xfrm>
            <a:off x="4495800" y="2438400"/>
            <a:ext cx="35052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60" name="Line 28"/>
          <p:cNvSpPr>
            <a:spLocks noChangeShapeType="1"/>
          </p:cNvSpPr>
          <p:nvPr/>
        </p:nvSpPr>
        <p:spPr bwMode="auto">
          <a:xfrm>
            <a:off x="4495800" y="2438400"/>
            <a:ext cx="27432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0061" name="Line 29"/>
          <p:cNvSpPr>
            <a:spLocks noChangeShapeType="1"/>
          </p:cNvSpPr>
          <p:nvPr/>
        </p:nvSpPr>
        <p:spPr bwMode="auto">
          <a:xfrm flipH="1">
            <a:off x="457200" y="2438400"/>
            <a:ext cx="4038600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524000" y="76200"/>
            <a:ext cx="6400800" cy="614363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bg2"/>
                </a:solidFill>
                <a:latin typeface="+mj-lt"/>
              </a:rPr>
              <a:t>O Culto é a entrada</a:t>
            </a:r>
            <a:endParaRPr lang="en-US" b="1" dirty="0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2190750"/>
            <a:ext cx="1981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0808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Culto</a:t>
            </a:r>
            <a:endParaRPr lang="en-US" b="1" dirty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852488"/>
            <a:ext cx="1160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5562600" y="1676400"/>
            <a:ext cx="685800" cy="7016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914400"/>
            <a:ext cx="1160462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10088"/>
            <a:ext cx="1160463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4433888"/>
            <a:ext cx="1160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3124200" y="1778000"/>
            <a:ext cx="685800" cy="6413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390900" y="3940175"/>
            <a:ext cx="598488" cy="7080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583238" y="3752850"/>
            <a:ext cx="722312" cy="711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447800" y="76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62000" y="12652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239000" y="119063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924800" y="128587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057400" y="6096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933450" y="4908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924800" y="480536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858000" y="5791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cxnSp>
        <p:nvCxnSpPr>
          <p:cNvPr id="49" name="Straight Arrow Connector 48"/>
          <p:cNvCxnSpPr>
            <a:stCxn id="27" idx="1"/>
          </p:cNvCxnSpPr>
          <p:nvPr/>
        </p:nvCxnSpPr>
        <p:spPr>
          <a:xfrm flipH="1">
            <a:off x="1524000" y="1439863"/>
            <a:ext cx="592138" cy="650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88188" y="538163"/>
            <a:ext cx="501650" cy="3778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331075" y="1482725"/>
            <a:ext cx="647700" cy="269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600200" y="5138738"/>
            <a:ext cx="6477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438400" y="5545138"/>
            <a:ext cx="242888" cy="6270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934200" y="5486400"/>
            <a:ext cx="296863" cy="3714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383463" y="5048250"/>
            <a:ext cx="54133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36" idx="2"/>
          </p:cNvCxnSpPr>
          <p:nvPr/>
        </p:nvCxnSpPr>
        <p:spPr>
          <a:xfrm flipH="1" flipV="1">
            <a:off x="1943100" y="538163"/>
            <a:ext cx="365125" cy="3762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725488"/>
            <a:ext cx="0" cy="130175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1655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524000" y="76200"/>
            <a:ext cx="6400800" cy="614363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C00000"/>
                </a:solidFill>
                <a:latin typeface="+mj-lt"/>
              </a:rPr>
              <a:t>Discipulado é a entrada</a:t>
            </a:r>
            <a:endParaRPr lang="en-US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2190750"/>
            <a:ext cx="1981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0808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pt-BR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Culto</a:t>
            </a:r>
            <a:endParaRPr lang="en-US" b="1" dirty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852488"/>
            <a:ext cx="1160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5530850" y="1747838"/>
            <a:ext cx="774700" cy="6413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914400"/>
            <a:ext cx="1160462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10088"/>
            <a:ext cx="1160463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4433888"/>
            <a:ext cx="1160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3276600" y="1747838"/>
            <a:ext cx="712788" cy="6302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367088" y="3917950"/>
            <a:ext cx="733425" cy="7413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538788" y="3714750"/>
            <a:ext cx="766762" cy="7953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447800" y="76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62000" y="12652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239000" y="119063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924800" y="128587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057400" y="6096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933450" y="4908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924800" y="480536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858000" y="5791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808080"/>
                </a:solidFill>
              </a:rPr>
              <a:t>Disc.</a:t>
            </a:r>
            <a:endParaRPr lang="en-US" b="1">
              <a:solidFill>
                <a:srgbClr val="80808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600200" y="1439863"/>
            <a:ext cx="4572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239000" y="546100"/>
            <a:ext cx="414338" cy="3698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315200" y="1379538"/>
            <a:ext cx="650875" cy="1174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752600" y="5118100"/>
            <a:ext cx="609600" cy="63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541588" y="5610225"/>
            <a:ext cx="139700" cy="4968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7010400" y="5410200"/>
            <a:ext cx="304800" cy="4508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7446963" y="5024438"/>
            <a:ext cx="523875" cy="11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6" idx="2"/>
          </p:cNvCxnSpPr>
          <p:nvPr/>
        </p:nvCxnSpPr>
        <p:spPr>
          <a:xfrm>
            <a:off x="1943100" y="538163"/>
            <a:ext cx="419100" cy="3762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195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295400" y="401638"/>
          <a:ext cx="6477000" cy="612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Bitmap Image" r:id="rId4" imgW="3685714" imgH="3486637" progId="Paint.Picture">
                  <p:embed/>
                </p:oleObj>
              </mc:Choice>
              <mc:Fallback>
                <p:oleObj name="Bitmap Image" r:id="rId4" imgW="3685714" imgH="348663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1638"/>
                        <a:ext cx="6477000" cy="612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1014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391400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 Três Elementos da Igreja (Uma Igreja Instável)</a:t>
            </a: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85800" y="2971800"/>
            <a:ext cx="7848600" cy="6080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Celebração  100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2971800" y="3581400"/>
            <a:ext cx="3505200" cy="6080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Fam. Esp.  20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4495800" y="4191000"/>
            <a:ext cx="685800" cy="6080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29343311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 autoUpdateAnimBg="0"/>
      <p:bldP spid="21914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391400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 Três Elementos da Igreja (Uma Igreja Estável)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2743200" y="2971800"/>
            <a:ext cx="3581400" cy="6080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Celebração  100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524000" y="3581400"/>
            <a:ext cx="6096000" cy="6080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Famílias Espirituais  200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76200" y="4191000"/>
            <a:ext cx="8991600" cy="6080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Discipulado  400</a:t>
            </a:r>
          </a:p>
        </p:txBody>
      </p:sp>
    </p:spTree>
    <p:extLst>
      <p:ext uri="{BB962C8B-B14F-4D97-AF65-F5344CB8AC3E}">
        <p14:creationId xmlns:p14="http://schemas.microsoft.com/office/powerpoint/2010/main" val="26485268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nimBg="1" autoUpdateAnimBg="0"/>
      <p:bldP spid="244740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526</Words>
  <Application>Microsoft Office PowerPoint</Application>
  <PresentationFormat>On-screen Show (4:3)</PresentationFormat>
  <Paragraphs>234</Paragraphs>
  <Slides>40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Default Design</vt:lpstr>
      <vt:lpstr>1_Default Design</vt:lpstr>
      <vt:lpstr>Bitmap Image</vt:lpstr>
      <vt:lpstr>PowerPoint Presentation</vt:lpstr>
      <vt:lpstr>PowerPoint Presentation</vt:lpstr>
      <vt:lpstr>PowerPoint Presentation</vt:lpstr>
      <vt:lpstr>O funcionamento da igreja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Igreja</vt:lpstr>
      <vt:lpstr>Abraão</vt:lpstr>
      <vt:lpstr>Abraão</vt:lpstr>
      <vt:lpstr>Abraão</vt:lpstr>
      <vt:lpstr>Abraão</vt:lpstr>
      <vt:lpstr>PowerPoint Presentation</vt:lpstr>
      <vt:lpstr>A Igreja</vt:lpstr>
      <vt:lpstr>A resistência francesa</vt:lpstr>
      <vt:lpstr>PowerPoint Presentation</vt:lpstr>
      <vt:lpstr>A Igreja é um mistério</vt:lpstr>
      <vt:lpstr>Não podemos entender a igreja sem o Espírito Santo</vt:lpstr>
      <vt:lpstr>Religião é a prática externa</vt:lpstr>
      <vt:lpstr>Instruções específicas de como adorar a Deus</vt:lpstr>
      <vt:lpstr>Descobrindo a Igreja</vt:lpstr>
      <vt:lpstr>Vivendo a Igreja</vt:lpstr>
      <vt:lpstr>Paul</vt:lpstr>
      <vt:lpstr>Alicerce Firme</vt:lpstr>
      <vt:lpstr>Capacitação de líderes</vt:lpstr>
      <vt:lpstr>Descobrindo e preparando para cumprir o  propósito de Deus para sua vida</vt:lpstr>
      <vt:lpstr>O ideal é de trabalhar em equipe</vt:lpstr>
      <vt:lpstr>Estrutura eclesiástica</vt:lpstr>
      <vt:lpstr>PowerPoint Presentation</vt:lpstr>
      <vt:lpstr>A Hieraquia que existe em tudo</vt:lpstr>
      <vt:lpstr>PowerPoint Presentation</vt:lpstr>
      <vt:lpstr>PowerPoint Presentation</vt:lpstr>
      <vt:lpstr>Os líderes que são servos</vt:lpstr>
      <vt:lpstr>Os típos de líderes</vt:lpstr>
      <vt:lpstr>PowerPoint Presentation</vt:lpstr>
      <vt:lpstr>PowerPoint Presentation</vt:lpstr>
      <vt:lpstr>Estrutura eclesiástica</vt:lpstr>
      <vt:lpstr>A Estrutura da  Comunidade nova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Abraão</dc:title>
  <dc:creator>Bruce Triplehorn</dc:creator>
  <cp:lastModifiedBy>Bruce Triplehorn</cp:lastModifiedBy>
  <cp:revision>14</cp:revision>
  <dcterms:created xsi:type="dcterms:W3CDTF">2020-04-18T15:30:51Z</dcterms:created>
  <dcterms:modified xsi:type="dcterms:W3CDTF">2020-04-18T18:43:08Z</dcterms:modified>
</cp:coreProperties>
</file>