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09829-51A3-4C51-81CA-BEFDA898C182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B3810-234A-4F81-A689-F8F6291DD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9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5DF4A-3532-4081-ABAA-EEE840D1DF85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973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73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62758-16D3-4980-BC71-4A3415C0DF8D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802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02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5C094-C20C-47DD-82A3-BB7720716C61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823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23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B00E1-786F-4BD4-A067-A4D8358E8EAD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843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43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80AA9-F4E3-4E57-8A1B-2D0CEC74DC6F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864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64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17BC6-ACC6-4B76-B589-934D751F396A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884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4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FFD09-3780-4867-BC05-0549EBA99924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905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05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CA91C-CBF0-43A1-9E5F-BDA963892916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925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25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BF402-8DC3-4726-8630-A748F67BEBFD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946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46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D4FD7-5A2B-45AC-93A1-4169011EF2CC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966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66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F3DE89-6A85-4246-AEA6-C314B9CFE600}" type="slidenum">
              <a:rPr lang="en-US" altLang="en-US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987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729FF-C197-4802-B064-550C70578759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13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13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4065C-4183-44FA-A334-BE86CF68815D}" type="slidenum">
              <a:rPr lang="en-US" altLang="en-US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007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07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33B53-3972-4066-BB19-9FCF1C8BA16C}" type="slidenum">
              <a:rPr lang="en-US" altLang="en-US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028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28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73E7BE-A229-4DFA-A34B-F4A533FA7131}" type="slidenum">
              <a:rPr lang="en-US" altLang="en-US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048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48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F3470-7CA1-4C02-9DE9-4AA16791EED4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069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69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E0D71-84D9-4FBE-88F8-A3E6DFB3645C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1510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51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AA754-C8ED-4AA0-8358-DA18D1806AA9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171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71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8A24B3-7E71-40D4-B143-B8AA24E226BC}" type="slidenum">
              <a:rPr lang="en-US" altLang="en-US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192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DB1604-DF6F-4EDD-B3BE-14F7D7A49D2E}" type="slidenum">
              <a:rPr lang="en-US" altLang="en-US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212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12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1083C-794D-40B8-8317-CC2F91B97A8F}" type="slidenum">
              <a:rPr lang="en-US" altLang="en-US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232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32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B0338-E6AB-4025-9A89-6F54779E235C}" type="slidenum">
              <a:rPr lang="en-US" altLang="en-US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2534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53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0D387-11E6-41D3-A0A4-251E0ED1E431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59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59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334ECF-2E12-427A-BF15-E5E59AD1DE04}" type="slidenum">
              <a:rPr lang="en-US" altLang="en-US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294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B354A-BDE1-4177-92BF-FA8310134A56}" type="slidenum">
              <a:rPr lang="en-US" altLang="en-US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089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0BC73-C423-4346-954E-DA6FB18A2171}" type="slidenum">
              <a:rPr lang="en-US" altLang="en-US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110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10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57D157-465F-4667-8C38-4333A3321519}" type="slidenum">
              <a:rPr lang="en-US" altLang="en-US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130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30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B4F2A0-E8E9-4470-A163-5F49C0865AFC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8D86F-FEBF-44E9-B4CD-0C3BB627126C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700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00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89E92-26B6-40B0-9C8F-F900DFF34FDF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72098" name="Rectangle 1026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2099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9914D-78FB-4D18-88CD-10FD2E66CBA8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7414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41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E672C-CA1B-4CDD-A0B8-479F0306C8AB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761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61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68B9A-2463-45F7-AA1D-0B040B31519F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782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B498F-4FFC-4452-8D36-5FF69A733C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7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024C4-C3CC-4BE8-9DB4-F3CCC7A873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9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DB95D-3B4D-4072-8EED-D51ABC9084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5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2044FB-8F9F-4D16-831B-FF950C770B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55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F7001A-F089-4787-B88E-3E9C3D8BD3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6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EDAE7-6E0E-4815-8945-2A9153908F3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7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8C9F-8F58-47BF-BA9B-08471AE184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4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8995C-5FD2-4025-9CCB-472308892F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002F8-7FF8-4B37-AB7A-18DE85DB5C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6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5219E-6A1E-48A4-A00A-22A66F1548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7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2CD0E-6BD5-4390-8D8D-A3A1F02A7B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5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6D2FE-F697-472E-8116-DF8887A9F0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3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64CA5-A59B-470B-8395-3AE3FEC74B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6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25BB4C-727D-4393-86D0-E3BCB4B6A95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countdown.org/end/pix/famine_2.jpg&amp;imgrefurl=http://www.countdown.org/end/famine_99.htm&amp;usg=__DF8kBP6KD2oXi3V0UW9Ku0zqVxQ=&amp;h=428&amp;w=546&amp;sz=18&amp;hl=en&amp;start=4&amp;um=1&amp;tbnid=vz_9-y63eI8V_M:&amp;tbnh=104&amp;tbnw=133&amp;prev=/images%3Fq%3DFamine%26hl%3Den%26rlz%3D1T4DKUS_enBR317%26um%3D1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354" name="Group 1026"/>
          <p:cNvGrpSpPr>
            <a:grpSpLocks/>
          </p:cNvGrpSpPr>
          <p:nvPr/>
        </p:nvGrpSpPr>
        <p:grpSpPr bwMode="auto">
          <a:xfrm>
            <a:off x="1908175" y="755650"/>
            <a:ext cx="5329238" cy="5348288"/>
            <a:chOff x="0" y="3369"/>
            <a:chExt cx="3357" cy="3369"/>
          </a:xfrm>
        </p:grpSpPr>
        <p:sp>
          <p:nvSpPr>
            <p:cNvPr id="996355" name="Rectangle 1027"/>
            <p:cNvSpPr>
              <a:spLocks noChangeArrowheads="1"/>
            </p:cNvSpPr>
            <p:nvPr/>
          </p:nvSpPr>
          <p:spPr bwMode="auto">
            <a:xfrm>
              <a:off x="0" y="3369"/>
              <a:ext cx="3357" cy="3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96356" name="Rectangle 1028"/>
            <p:cNvSpPr>
              <a:spLocks noChangeArrowheads="1"/>
            </p:cNvSpPr>
            <p:nvPr/>
          </p:nvSpPr>
          <p:spPr bwMode="auto">
            <a:xfrm>
              <a:off x="0" y="3369"/>
              <a:ext cx="3357" cy="1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  </a:t>
              </a:r>
              <a:r>
                <a:rPr lang="en-US" altLang="en-US" sz="12600">
                  <a:solidFill>
                    <a:srgbClr val="000000"/>
                  </a:solidFill>
                </a:rPr>
                <a:t> </a:t>
              </a:r>
              <a:r>
                <a:rPr lang="en-US" altLang="en-US" sz="2400">
                  <a:solidFill>
                    <a:srgbClr val="000000"/>
                  </a:solidFill>
                </a:rPr>
                <a:t>                                                              </a:t>
              </a:r>
            </a:p>
          </p:txBody>
        </p:sp>
      </p:grpSp>
      <p:sp>
        <p:nvSpPr>
          <p:cNvPr id="996357" name="Rectangle 1029"/>
          <p:cNvSpPr>
            <a:spLocks noChangeArrowheads="1"/>
          </p:cNvSpPr>
          <p:nvPr/>
        </p:nvSpPr>
        <p:spPr bwMode="auto">
          <a:xfrm>
            <a:off x="228600" y="4572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A oferta da viúva</a:t>
            </a:r>
            <a:endParaRPr lang="en-US" altLang="en-US" sz="4400" b="1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996360" name="Picture 1032" descr="http://www.biblicalmites.com/assets/images/Logo_5_Mi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25157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20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8763000" cy="1143000"/>
          </a:xfrm>
        </p:spPr>
        <p:txBody>
          <a:bodyPr/>
          <a:lstStyle/>
          <a:p>
            <a:r>
              <a:rPr lang="pt-BR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As características da época da igreja (v.4-6)  </a:t>
            </a:r>
            <a:br>
              <a:rPr lang="pt-BR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pt-BR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Ainda não são sinais.</a:t>
            </a:r>
            <a:br>
              <a:rPr lang="pt-BR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</a:br>
            <a:endParaRPr lang="pt-BR" alt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90800"/>
            <a:ext cx="8686800" cy="4114800"/>
          </a:xfrm>
        </p:spPr>
        <p:txBody>
          <a:bodyPr/>
          <a:lstStyle/>
          <a:p>
            <a:pPr algn="ctr">
              <a:buFontTx/>
              <a:buNone/>
            </a:pPr>
            <a:endParaRPr lang="pt-BR" alt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  <a:p>
            <a:r>
              <a:rPr lang="pt-BR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Falsos Cristos.</a:t>
            </a:r>
          </a:p>
          <a:p>
            <a:r>
              <a:rPr lang="pt-BR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Guerras locais</a:t>
            </a:r>
            <a:endParaRPr lang="pt-BR" altLang="en-US" sz="4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779268" name="Rectangle 4"/>
          <p:cNvSpPr>
            <a:spLocks noChangeArrowheads="1"/>
          </p:cNvSpPr>
          <p:nvPr/>
        </p:nvSpPr>
        <p:spPr bwMode="auto">
          <a:xfrm>
            <a:off x="1588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599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8763000" cy="1143000"/>
          </a:xfrm>
        </p:spPr>
        <p:txBody>
          <a:bodyPr/>
          <a:lstStyle/>
          <a:p>
            <a:r>
              <a:rPr lang="pt-BR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Os avisos para a época da igreja (v.4-6)</a:t>
            </a:r>
            <a:br>
              <a:rPr lang="pt-BR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</a:br>
            <a:endParaRPr lang="pt-BR" alt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90800"/>
            <a:ext cx="8686800" cy="4114800"/>
          </a:xfrm>
        </p:spPr>
        <p:txBody>
          <a:bodyPr/>
          <a:lstStyle/>
          <a:p>
            <a:pPr algn="ctr">
              <a:buFontTx/>
              <a:buNone/>
            </a:pPr>
            <a:endParaRPr lang="pt-BR" alt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  <a:p>
            <a:r>
              <a:rPr lang="pt-BR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Vede.</a:t>
            </a:r>
          </a:p>
          <a:p>
            <a:r>
              <a:rPr lang="pt-BR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Não esteja enganado.</a:t>
            </a:r>
          </a:p>
          <a:p>
            <a:r>
              <a:rPr lang="pt-BR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Não assusteis.</a:t>
            </a:r>
          </a:p>
        </p:txBody>
      </p:sp>
      <p:sp>
        <p:nvSpPr>
          <p:cNvPr id="781316" name="Rectangle 4"/>
          <p:cNvSpPr>
            <a:spLocks noChangeArrowheads="1"/>
          </p:cNvSpPr>
          <p:nvPr/>
        </p:nvSpPr>
        <p:spPr bwMode="auto">
          <a:xfrm>
            <a:off x="1588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081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1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pt-BR" altLang="en-US" sz="4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 Época da Igreja (v.4-6)</a:t>
            </a:r>
            <a:br>
              <a:rPr lang="pt-BR" altLang="en-US" sz="4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endParaRPr lang="pt-BR" altLang="en-US" sz="4800">
              <a:solidFill>
                <a:srgbClr val="66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783363" name="Rectangle 3"/>
          <p:cNvSpPr>
            <a:spLocks noChangeArrowheads="1"/>
          </p:cNvSpPr>
          <p:nvPr/>
        </p:nvSpPr>
        <p:spPr bwMode="auto">
          <a:xfrm>
            <a:off x="304800" y="52578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6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Falsos profetas</a:t>
            </a:r>
            <a:r>
              <a:rPr lang="en-US" altLang="en-US" sz="6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</a:t>
            </a:r>
          </a:p>
        </p:txBody>
      </p:sp>
      <p:sp>
        <p:nvSpPr>
          <p:cNvPr id="783364" name="Rectangle 4"/>
          <p:cNvSpPr>
            <a:spLocks noChangeArrowheads="1"/>
          </p:cNvSpPr>
          <p:nvPr/>
        </p:nvSpPr>
        <p:spPr bwMode="auto">
          <a:xfrm>
            <a:off x="-1465263" y="12001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783365" name="Picture 5" descr="Prophet muhammad.bmp (325518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2182813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3366" name="Picture 6" descr="http://www.mormontemples.com/wp-content/uploads/2008/06/joseph-smi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060575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3367" name="Picture 7" descr="http://www.geocities.com/orvillei/ellenwhi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90600"/>
            <a:ext cx="2520950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9329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6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pt-BR" altLang="en-US" sz="4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 Época da Igreja (v.4-6)</a:t>
            </a:r>
            <a:br>
              <a:rPr lang="pt-BR" altLang="en-US" sz="4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endParaRPr lang="pt-BR" altLang="en-US" sz="4800">
              <a:solidFill>
                <a:srgbClr val="66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785411" name="Rectangle 3"/>
          <p:cNvSpPr>
            <a:spLocks noChangeArrowheads="1"/>
          </p:cNvSpPr>
          <p:nvPr/>
        </p:nvSpPr>
        <p:spPr bwMode="auto">
          <a:xfrm>
            <a:off x="762000" y="54102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Guerras e rumores de guerras</a:t>
            </a:r>
            <a:endParaRPr lang="en-US" altLang="en-US" sz="440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785412" name="Rectangle 4"/>
          <p:cNvSpPr>
            <a:spLocks noChangeArrowheads="1"/>
          </p:cNvSpPr>
          <p:nvPr/>
        </p:nvSpPr>
        <p:spPr bwMode="auto">
          <a:xfrm>
            <a:off x="-1465263" y="12001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785413" name="Picture 5" descr="http://i.neoseeker.com/p/Games/PC/Strategy/WarGames/medievalwar_profile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8"/>
          <a:stretch>
            <a:fillRect/>
          </a:stretch>
        </p:blipFill>
        <p:spPr bwMode="auto">
          <a:xfrm>
            <a:off x="152400" y="1066800"/>
            <a:ext cx="4830763" cy="30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5414" name="Picture 6" descr="http://students.umf.maine.edu/~pendlecv/Civil%20War%20Webquest/Civil%20War%20Bat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8649" r="6000" b="10483"/>
          <a:stretch>
            <a:fillRect/>
          </a:stretch>
        </p:blipFill>
        <p:spPr bwMode="auto">
          <a:xfrm>
            <a:off x="2514600" y="2667000"/>
            <a:ext cx="4267200" cy="29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5415" name="Picture 7" descr="http://www.playfuls.com/images/news/battle_of_the_bul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259263" cy="31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7338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458200" cy="1143000"/>
          </a:xfrm>
        </p:spPr>
        <p:txBody>
          <a:bodyPr/>
          <a:lstStyle/>
          <a:p>
            <a:r>
              <a:rPr lang="pt-BR" altLang="en-US" sz="60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Segunda pergunta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620000" cy="2590800"/>
          </a:xfrm>
        </p:spPr>
        <p:txBody>
          <a:bodyPr/>
          <a:lstStyle/>
          <a:p>
            <a:r>
              <a:rPr lang="pt-BR" altLang="en-US" sz="54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Que sinal haverá da tua vinda?</a:t>
            </a:r>
          </a:p>
        </p:txBody>
      </p:sp>
      <p:sp>
        <p:nvSpPr>
          <p:cNvPr id="787460" name="Rectangle 4"/>
          <p:cNvSpPr>
            <a:spLocks noChangeArrowheads="1"/>
          </p:cNvSpPr>
          <p:nvPr/>
        </p:nvSpPr>
        <p:spPr bwMode="auto">
          <a:xfrm>
            <a:off x="304800" y="47244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4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Jesus descreveu os princípios das dores durante a primeira metade da tribulação (v.7-14)</a:t>
            </a:r>
            <a:endParaRPr lang="en-US" altLang="en-US" sz="4800">
              <a:solidFill>
                <a:srgbClr val="66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3436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59" grpId="0" build="p" autoUpdateAnimBg="0"/>
      <p:bldP spid="78746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763000" cy="1143000"/>
          </a:xfrm>
        </p:spPr>
        <p:txBody>
          <a:bodyPr/>
          <a:lstStyle/>
          <a:p>
            <a:r>
              <a:rPr lang="pt-BR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As características da primeira medade da Tribulação (v.7-14)  </a:t>
            </a:r>
            <a:br>
              <a:rPr lang="pt-BR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pt-BR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O começo dos sinais.</a:t>
            </a:r>
            <a:br>
              <a:rPr lang="pt-BR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</a:br>
            <a:endParaRPr lang="pt-BR" alt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pt-BR" alt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t-BR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Guerras mundiais.</a:t>
            </a:r>
          </a:p>
          <a:p>
            <a:pPr>
              <a:lnSpc>
                <a:spcPct val="90000"/>
              </a:lnSpc>
            </a:pPr>
            <a:r>
              <a:rPr lang="pt-BR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Fomes.</a:t>
            </a:r>
          </a:p>
          <a:p>
            <a:pPr>
              <a:lnSpc>
                <a:spcPct val="90000"/>
              </a:lnSpc>
            </a:pPr>
            <a:r>
              <a:rPr lang="pt-BR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Terremotos abrangentes.</a:t>
            </a:r>
          </a:p>
          <a:p>
            <a:pPr>
              <a:lnSpc>
                <a:spcPct val="90000"/>
              </a:lnSpc>
            </a:pPr>
            <a:r>
              <a:rPr lang="pt-BR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Perseguição.</a:t>
            </a:r>
          </a:p>
          <a:p>
            <a:pPr>
              <a:lnSpc>
                <a:spcPct val="90000"/>
              </a:lnSpc>
            </a:pPr>
            <a:r>
              <a:rPr lang="pt-BR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Apostasia.</a:t>
            </a:r>
          </a:p>
          <a:p>
            <a:pPr>
              <a:lnSpc>
                <a:spcPct val="90000"/>
              </a:lnSpc>
            </a:pPr>
            <a:r>
              <a:rPr lang="pt-BR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Falsos profetas.</a:t>
            </a:r>
          </a:p>
          <a:p>
            <a:pPr>
              <a:lnSpc>
                <a:spcPct val="90000"/>
              </a:lnSpc>
            </a:pPr>
            <a:r>
              <a:rPr lang="pt-BR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Multiplicação de iniquidade.</a:t>
            </a:r>
          </a:p>
          <a:p>
            <a:pPr>
              <a:lnSpc>
                <a:spcPct val="90000"/>
              </a:lnSpc>
            </a:pPr>
            <a:r>
              <a:rPr lang="pt-BR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Evangelização mundial.</a:t>
            </a:r>
          </a:p>
        </p:txBody>
      </p:sp>
      <p:sp>
        <p:nvSpPr>
          <p:cNvPr id="789508" name="Rectangle 4"/>
          <p:cNvSpPr>
            <a:spLocks noChangeArrowheads="1"/>
          </p:cNvSpPr>
          <p:nvPr/>
        </p:nvSpPr>
        <p:spPr bwMode="auto">
          <a:xfrm>
            <a:off x="1588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268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8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8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8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8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8763000" cy="1143000"/>
          </a:xfrm>
        </p:spPr>
        <p:txBody>
          <a:bodyPr/>
          <a:lstStyle/>
          <a:p>
            <a:r>
              <a:rPr lang="pt-BR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Os avisos para a Tribulação (v.7-14)</a:t>
            </a:r>
            <a:br>
              <a:rPr lang="pt-BR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</a:br>
            <a:endParaRPr lang="pt-BR" alt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90800"/>
            <a:ext cx="8686800" cy="4114800"/>
          </a:xfrm>
        </p:spPr>
        <p:txBody>
          <a:bodyPr/>
          <a:lstStyle/>
          <a:p>
            <a:pPr algn="ctr">
              <a:buFontTx/>
              <a:buNone/>
            </a:pPr>
            <a:endParaRPr lang="pt-BR" alt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  <a:p>
            <a:r>
              <a:rPr lang="pt-BR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Não vos preocupeis.</a:t>
            </a:r>
          </a:p>
          <a:p>
            <a:r>
              <a:rPr lang="pt-BR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Persevere.</a:t>
            </a:r>
          </a:p>
        </p:txBody>
      </p:sp>
      <p:sp>
        <p:nvSpPr>
          <p:cNvPr id="791556" name="Rectangle 4"/>
          <p:cNvSpPr>
            <a:spLocks noChangeArrowheads="1"/>
          </p:cNvSpPr>
          <p:nvPr/>
        </p:nvSpPr>
        <p:spPr bwMode="auto">
          <a:xfrm>
            <a:off x="1588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9663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pt-BR" altLang="en-US" sz="4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 Tribulação </a:t>
            </a:r>
            <a:br>
              <a:rPr lang="pt-BR" altLang="en-US" sz="4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pt-BR" altLang="en-US" sz="4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(A primeira metade)</a:t>
            </a:r>
          </a:p>
        </p:txBody>
      </p:sp>
      <p:sp>
        <p:nvSpPr>
          <p:cNvPr id="793603" name="Rectangle 3"/>
          <p:cNvSpPr>
            <a:spLocks noChangeArrowheads="1"/>
          </p:cNvSpPr>
          <p:nvPr/>
        </p:nvSpPr>
        <p:spPr bwMode="auto">
          <a:xfrm>
            <a:off x="304800" y="55626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Guerra mundial – Segundo Selo</a:t>
            </a:r>
            <a:endParaRPr lang="en-US" altLang="en-US" sz="440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93604" name="Picture 4" descr="http://www.chemistrydaily.com/chemistry/upload/thumb/3/38/295px-Nagasakibo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2646363" cy="36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3605" name="Picture 5" descr="http://www.abc.net.au/reslib/200803/r231917_9270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402113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3606" name="Picture 6" descr="http://xbox360media.ign.com/xbox360/image/article/714/714013/tom-clancys-ghost-recon-advanced-warfighter-20060622114432623_640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2455863" cy="34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5493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pt-BR" altLang="en-US" sz="4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 Tribulação </a:t>
            </a:r>
            <a:br>
              <a:rPr lang="pt-BR" altLang="en-US" sz="4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pt-BR" altLang="en-US" sz="4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(A primeira metade)</a:t>
            </a:r>
          </a:p>
        </p:txBody>
      </p:sp>
      <p:sp>
        <p:nvSpPr>
          <p:cNvPr id="795651" name="Rectangle 3"/>
          <p:cNvSpPr>
            <a:spLocks noChangeArrowheads="1"/>
          </p:cNvSpPr>
          <p:nvPr/>
        </p:nvSpPr>
        <p:spPr bwMode="auto">
          <a:xfrm>
            <a:off x="304800" y="55626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Fomes – Terceiro Selo</a:t>
            </a:r>
            <a:endParaRPr lang="en-US" altLang="en-US" sz="440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95652" name="Picture 4" descr="http://tbn1.google.com/images?q=tbn:vz_9-y63eI8V_M:http://www.countdown.org/end/pix/famine_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2894013" cy="22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5653" name="Picture 5" descr="http://www.gormanfamilytree.com/images/Famin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2384425" cy="39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5654" name="Group 6"/>
          <p:cNvGrpSpPr>
            <a:grpSpLocks/>
          </p:cNvGrpSpPr>
          <p:nvPr/>
        </p:nvGrpSpPr>
        <p:grpSpPr bwMode="auto">
          <a:xfrm>
            <a:off x="2447925" y="-9459913"/>
            <a:ext cx="5880100" cy="25777826"/>
            <a:chOff x="0" y="16238"/>
            <a:chExt cx="3704" cy="16238"/>
          </a:xfrm>
        </p:grpSpPr>
        <p:sp>
          <p:nvSpPr>
            <p:cNvPr id="795655" name="Rectangle 7"/>
            <p:cNvSpPr>
              <a:spLocks noChangeArrowheads="1"/>
            </p:cNvSpPr>
            <p:nvPr/>
          </p:nvSpPr>
          <p:spPr bwMode="auto">
            <a:xfrm>
              <a:off x="0" y="16238"/>
              <a:ext cx="3704" cy="16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795656" name="Group 8"/>
            <p:cNvGrpSpPr>
              <a:grpSpLocks/>
            </p:cNvGrpSpPr>
            <p:nvPr/>
          </p:nvGrpSpPr>
          <p:grpSpPr bwMode="auto">
            <a:xfrm>
              <a:off x="0" y="16238"/>
              <a:ext cx="3704" cy="1415"/>
              <a:chOff x="0" y="16751"/>
              <a:chExt cx="3704" cy="1415"/>
            </a:xfrm>
          </p:grpSpPr>
          <p:sp>
            <p:nvSpPr>
              <p:cNvPr id="795657" name="Rectangle 9"/>
              <p:cNvSpPr>
                <a:spLocks noChangeArrowheads="1"/>
              </p:cNvSpPr>
              <p:nvPr/>
            </p:nvSpPr>
            <p:spPr bwMode="auto">
              <a:xfrm>
                <a:off x="0" y="16751"/>
                <a:ext cx="3704" cy="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95658" name="Group 10"/>
              <p:cNvGrpSpPr>
                <a:grpSpLocks/>
              </p:cNvGrpSpPr>
              <p:nvPr/>
            </p:nvGrpSpPr>
            <p:grpSpPr bwMode="auto">
              <a:xfrm>
                <a:off x="0" y="16751"/>
                <a:ext cx="3600" cy="1415"/>
                <a:chOff x="0" y="16751"/>
                <a:chExt cx="3600" cy="1415"/>
              </a:xfrm>
            </p:grpSpPr>
            <p:sp>
              <p:nvSpPr>
                <p:cNvPr id="795659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16751"/>
                  <a:ext cx="3600" cy="14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95660" name="Group 12"/>
                <p:cNvGrpSpPr>
                  <a:grpSpLocks/>
                </p:cNvGrpSpPr>
                <p:nvPr/>
              </p:nvGrpSpPr>
              <p:grpSpPr bwMode="auto">
                <a:xfrm>
                  <a:off x="0" y="16751"/>
                  <a:ext cx="3600" cy="1415"/>
                  <a:chOff x="0" y="16751"/>
                  <a:chExt cx="3600" cy="1415"/>
                </a:xfrm>
              </p:grpSpPr>
              <p:sp>
                <p:nvSpPr>
                  <p:cNvPr id="79566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751"/>
                    <a:ext cx="3600" cy="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795662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0" y="16751"/>
                    <a:ext cx="3344" cy="1415"/>
                    <a:chOff x="0" y="16751"/>
                    <a:chExt cx="3344" cy="1415"/>
                  </a:xfrm>
                </p:grpSpPr>
                <p:sp>
                  <p:nvSpPr>
                    <p:cNvPr id="795663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6751"/>
                      <a:ext cx="3344" cy="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95664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6751"/>
                      <a:ext cx="1827" cy="141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</p:grpSp>
      <p:pic>
        <p:nvPicPr>
          <p:cNvPr id="795665" name="Picture 17" descr="http://al.godsdirectcontact.org/your_food/images/somalian-famine-victim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-9459913"/>
            <a:ext cx="4137025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5666" name="Group 18"/>
          <p:cNvGrpSpPr>
            <a:grpSpLocks/>
          </p:cNvGrpSpPr>
          <p:nvPr/>
        </p:nvGrpSpPr>
        <p:grpSpPr bwMode="auto">
          <a:xfrm>
            <a:off x="2447925" y="-9459913"/>
            <a:ext cx="5880100" cy="25777826"/>
            <a:chOff x="0" y="16238"/>
            <a:chExt cx="3704" cy="16238"/>
          </a:xfrm>
        </p:grpSpPr>
        <p:sp>
          <p:nvSpPr>
            <p:cNvPr id="795667" name="Rectangle 19"/>
            <p:cNvSpPr>
              <a:spLocks noChangeArrowheads="1"/>
            </p:cNvSpPr>
            <p:nvPr/>
          </p:nvSpPr>
          <p:spPr bwMode="auto">
            <a:xfrm>
              <a:off x="0" y="16238"/>
              <a:ext cx="3704" cy="16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795668" name="Group 20"/>
            <p:cNvGrpSpPr>
              <a:grpSpLocks/>
            </p:cNvGrpSpPr>
            <p:nvPr/>
          </p:nvGrpSpPr>
          <p:grpSpPr bwMode="auto">
            <a:xfrm>
              <a:off x="0" y="16238"/>
              <a:ext cx="3704" cy="1415"/>
              <a:chOff x="0" y="16751"/>
              <a:chExt cx="3704" cy="1415"/>
            </a:xfrm>
          </p:grpSpPr>
          <p:sp>
            <p:nvSpPr>
              <p:cNvPr id="795669" name="Rectangle 21"/>
              <p:cNvSpPr>
                <a:spLocks noChangeArrowheads="1"/>
              </p:cNvSpPr>
              <p:nvPr/>
            </p:nvSpPr>
            <p:spPr bwMode="auto">
              <a:xfrm>
                <a:off x="0" y="16751"/>
                <a:ext cx="3704" cy="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95670" name="Group 22"/>
              <p:cNvGrpSpPr>
                <a:grpSpLocks/>
              </p:cNvGrpSpPr>
              <p:nvPr/>
            </p:nvGrpSpPr>
            <p:grpSpPr bwMode="auto">
              <a:xfrm>
                <a:off x="0" y="16751"/>
                <a:ext cx="3600" cy="1415"/>
                <a:chOff x="0" y="16751"/>
                <a:chExt cx="3600" cy="1415"/>
              </a:xfrm>
            </p:grpSpPr>
            <p:sp>
              <p:nvSpPr>
                <p:cNvPr id="795671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16751"/>
                  <a:ext cx="3600" cy="14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95672" name="Group 24"/>
                <p:cNvGrpSpPr>
                  <a:grpSpLocks/>
                </p:cNvGrpSpPr>
                <p:nvPr/>
              </p:nvGrpSpPr>
              <p:grpSpPr bwMode="auto">
                <a:xfrm>
                  <a:off x="0" y="16751"/>
                  <a:ext cx="3600" cy="1415"/>
                  <a:chOff x="0" y="16751"/>
                  <a:chExt cx="3600" cy="1415"/>
                </a:xfrm>
              </p:grpSpPr>
              <p:sp>
                <p:nvSpPr>
                  <p:cNvPr id="795673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751"/>
                    <a:ext cx="3600" cy="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795674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0" y="16751"/>
                    <a:ext cx="3344" cy="1415"/>
                    <a:chOff x="0" y="16751"/>
                    <a:chExt cx="3344" cy="1415"/>
                  </a:xfrm>
                </p:grpSpPr>
                <p:sp>
                  <p:nvSpPr>
                    <p:cNvPr id="795675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6751"/>
                      <a:ext cx="3344" cy="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95676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6751"/>
                      <a:ext cx="1827" cy="141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</p:grpSp>
      <p:pic>
        <p:nvPicPr>
          <p:cNvPr id="795677" name="Picture 29" descr="http://al.godsdirectcontact.org/your_food/images/somalian-famine-victim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-9459913"/>
            <a:ext cx="4137025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5678" name="Group 30"/>
          <p:cNvGrpSpPr>
            <a:grpSpLocks/>
          </p:cNvGrpSpPr>
          <p:nvPr/>
        </p:nvGrpSpPr>
        <p:grpSpPr bwMode="auto">
          <a:xfrm>
            <a:off x="2447925" y="-9459913"/>
            <a:ext cx="5880100" cy="25777826"/>
            <a:chOff x="0" y="16238"/>
            <a:chExt cx="3704" cy="16238"/>
          </a:xfrm>
        </p:grpSpPr>
        <p:sp>
          <p:nvSpPr>
            <p:cNvPr id="795679" name="Rectangle 31"/>
            <p:cNvSpPr>
              <a:spLocks noChangeArrowheads="1"/>
            </p:cNvSpPr>
            <p:nvPr/>
          </p:nvSpPr>
          <p:spPr bwMode="auto">
            <a:xfrm>
              <a:off x="0" y="16238"/>
              <a:ext cx="3704" cy="16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795680" name="Group 32"/>
            <p:cNvGrpSpPr>
              <a:grpSpLocks/>
            </p:cNvGrpSpPr>
            <p:nvPr/>
          </p:nvGrpSpPr>
          <p:grpSpPr bwMode="auto">
            <a:xfrm>
              <a:off x="0" y="16238"/>
              <a:ext cx="3704" cy="1415"/>
              <a:chOff x="0" y="16751"/>
              <a:chExt cx="3704" cy="1415"/>
            </a:xfrm>
          </p:grpSpPr>
          <p:sp>
            <p:nvSpPr>
              <p:cNvPr id="795681" name="Rectangle 33"/>
              <p:cNvSpPr>
                <a:spLocks noChangeArrowheads="1"/>
              </p:cNvSpPr>
              <p:nvPr/>
            </p:nvSpPr>
            <p:spPr bwMode="auto">
              <a:xfrm>
                <a:off x="0" y="16751"/>
                <a:ext cx="3704" cy="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95682" name="Group 34"/>
              <p:cNvGrpSpPr>
                <a:grpSpLocks/>
              </p:cNvGrpSpPr>
              <p:nvPr/>
            </p:nvGrpSpPr>
            <p:grpSpPr bwMode="auto">
              <a:xfrm>
                <a:off x="0" y="16751"/>
                <a:ext cx="3600" cy="1415"/>
                <a:chOff x="0" y="16751"/>
                <a:chExt cx="3600" cy="1415"/>
              </a:xfrm>
            </p:grpSpPr>
            <p:sp>
              <p:nvSpPr>
                <p:cNvPr id="795683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16751"/>
                  <a:ext cx="3600" cy="14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95684" name="Group 36"/>
                <p:cNvGrpSpPr>
                  <a:grpSpLocks/>
                </p:cNvGrpSpPr>
                <p:nvPr/>
              </p:nvGrpSpPr>
              <p:grpSpPr bwMode="auto">
                <a:xfrm>
                  <a:off x="0" y="16751"/>
                  <a:ext cx="3600" cy="1415"/>
                  <a:chOff x="0" y="16751"/>
                  <a:chExt cx="3600" cy="1415"/>
                </a:xfrm>
              </p:grpSpPr>
              <p:sp>
                <p:nvSpPr>
                  <p:cNvPr id="795685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751"/>
                    <a:ext cx="3600" cy="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79568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0" y="16751"/>
                    <a:ext cx="3344" cy="1415"/>
                    <a:chOff x="0" y="16751"/>
                    <a:chExt cx="3344" cy="1415"/>
                  </a:xfrm>
                </p:grpSpPr>
                <p:sp>
                  <p:nvSpPr>
                    <p:cNvPr id="795687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6751"/>
                      <a:ext cx="3344" cy="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95688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6751"/>
                      <a:ext cx="1827" cy="141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</p:grpSp>
      <p:pic>
        <p:nvPicPr>
          <p:cNvPr id="795689" name="Picture 41" descr="http://al.godsdirectcontact.org/your_food/images/somalian-famine-victim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-9459913"/>
            <a:ext cx="4137025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5690" name="Group 42"/>
          <p:cNvGrpSpPr>
            <a:grpSpLocks/>
          </p:cNvGrpSpPr>
          <p:nvPr/>
        </p:nvGrpSpPr>
        <p:grpSpPr bwMode="auto">
          <a:xfrm>
            <a:off x="2447925" y="-9459913"/>
            <a:ext cx="5880100" cy="25777826"/>
            <a:chOff x="0" y="16238"/>
            <a:chExt cx="3704" cy="16238"/>
          </a:xfrm>
        </p:grpSpPr>
        <p:sp>
          <p:nvSpPr>
            <p:cNvPr id="795691" name="Rectangle 43"/>
            <p:cNvSpPr>
              <a:spLocks noChangeArrowheads="1"/>
            </p:cNvSpPr>
            <p:nvPr/>
          </p:nvSpPr>
          <p:spPr bwMode="auto">
            <a:xfrm>
              <a:off x="0" y="16238"/>
              <a:ext cx="3704" cy="16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795692" name="Group 44"/>
            <p:cNvGrpSpPr>
              <a:grpSpLocks/>
            </p:cNvGrpSpPr>
            <p:nvPr/>
          </p:nvGrpSpPr>
          <p:grpSpPr bwMode="auto">
            <a:xfrm>
              <a:off x="0" y="16238"/>
              <a:ext cx="3704" cy="1415"/>
              <a:chOff x="0" y="16751"/>
              <a:chExt cx="3704" cy="1415"/>
            </a:xfrm>
          </p:grpSpPr>
          <p:sp>
            <p:nvSpPr>
              <p:cNvPr id="795693" name="Rectangle 45"/>
              <p:cNvSpPr>
                <a:spLocks noChangeArrowheads="1"/>
              </p:cNvSpPr>
              <p:nvPr/>
            </p:nvSpPr>
            <p:spPr bwMode="auto">
              <a:xfrm>
                <a:off x="0" y="16751"/>
                <a:ext cx="3704" cy="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95694" name="Group 46"/>
              <p:cNvGrpSpPr>
                <a:grpSpLocks/>
              </p:cNvGrpSpPr>
              <p:nvPr/>
            </p:nvGrpSpPr>
            <p:grpSpPr bwMode="auto">
              <a:xfrm>
                <a:off x="0" y="16751"/>
                <a:ext cx="3600" cy="1415"/>
                <a:chOff x="0" y="16751"/>
                <a:chExt cx="3600" cy="1415"/>
              </a:xfrm>
            </p:grpSpPr>
            <p:sp>
              <p:nvSpPr>
                <p:cNvPr id="795695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16751"/>
                  <a:ext cx="3600" cy="14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95696" name="Group 48"/>
                <p:cNvGrpSpPr>
                  <a:grpSpLocks/>
                </p:cNvGrpSpPr>
                <p:nvPr/>
              </p:nvGrpSpPr>
              <p:grpSpPr bwMode="auto">
                <a:xfrm>
                  <a:off x="0" y="16751"/>
                  <a:ext cx="3600" cy="1415"/>
                  <a:chOff x="0" y="16751"/>
                  <a:chExt cx="3600" cy="1415"/>
                </a:xfrm>
              </p:grpSpPr>
              <p:sp>
                <p:nvSpPr>
                  <p:cNvPr id="795697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751"/>
                    <a:ext cx="3600" cy="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795698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0" y="16751"/>
                    <a:ext cx="3344" cy="1415"/>
                    <a:chOff x="0" y="16751"/>
                    <a:chExt cx="3344" cy="1415"/>
                  </a:xfrm>
                </p:grpSpPr>
                <p:sp>
                  <p:nvSpPr>
                    <p:cNvPr id="795699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6751"/>
                      <a:ext cx="3344" cy="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95700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6751"/>
                      <a:ext cx="1827" cy="141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</p:grpSp>
      <p:pic>
        <p:nvPicPr>
          <p:cNvPr id="795701" name="Picture 53" descr="http://al.godsdirectcontact.org/your_food/images/somalian-famine-victim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-9459913"/>
            <a:ext cx="4137025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5702" name="Picture 54" descr="http://www.telegraph.co.uk/telegraph/multimedia/archive/00683/ethiopia-famine-404_683084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3094038" cy="2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2133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pt-BR" altLang="en-US" sz="4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 Tribulação </a:t>
            </a:r>
            <a:br>
              <a:rPr lang="pt-BR" altLang="en-US" sz="4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pt-BR" altLang="en-US" sz="4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(A primeira metade)</a:t>
            </a:r>
          </a:p>
        </p:txBody>
      </p:sp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304800" y="55626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Terremotos em vários lugares – O sexto Selo</a:t>
            </a:r>
            <a:endParaRPr lang="en-US" altLang="en-US" sz="440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97700" name="Picture 4" descr="earthquakes-in-jap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79600"/>
            <a:ext cx="54102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0817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838200"/>
            <a:ext cx="8915400" cy="2590800"/>
          </a:xfrm>
        </p:spPr>
        <p:txBody>
          <a:bodyPr/>
          <a:lstStyle/>
          <a:p>
            <a:r>
              <a:rPr lang="pt-BR" altLang="en-US" sz="6000" b="1" u="sng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Semente 101:</a:t>
            </a:r>
          </a:p>
          <a:p>
            <a:r>
              <a:rPr lang="pt-BR" alt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Deus quer que sempre estejamos prontos para os eventos dos últimos dias.</a:t>
            </a:r>
            <a:r>
              <a:rPr lang="en-US" altLang="en-US" sz="6000" b="1" u="sng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endParaRPr lang="pt-BR" altLang="en-US" sz="6000" b="1" u="sng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054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0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0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0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pt-BR" altLang="en-US" sz="4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 Tribulação </a:t>
            </a:r>
            <a:br>
              <a:rPr lang="pt-BR" altLang="en-US" sz="4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pt-BR" altLang="en-US" sz="4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(A primeira metade)</a:t>
            </a:r>
          </a:p>
        </p:txBody>
      </p:sp>
      <p:sp>
        <p:nvSpPr>
          <p:cNvPr id="799747" name="Rectangle 3"/>
          <p:cNvSpPr>
            <a:spLocks noChangeArrowheads="1"/>
          </p:cNvSpPr>
          <p:nvPr/>
        </p:nvSpPr>
        <p:spPr bwMode="auto">
          <a:xfrm>
            <a:off x="304800" y="55626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Perseguição – O quinto Selo</a:t>
            </a:r>
            <a:endParaRPr lang="en-US" altLang="en-US" sz="440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99748" name="Picture 4" descr="Some of the seventeen Indonesian Christians stand inside the court detention house in Jakarta, 12 April 2007, before their trial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000500" cy="26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9749" name="Picture 5" descr="http://psychinaction.files.wordpress.com/2008/05/arr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5000"/>
            <a:ext cx="2276475" cy="3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9750" name="Picture 6" descr="http://hawaiimostwanted.com/_library/images/alm_courtroom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5200"/>
            <a:ext cx="32480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999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pt-BR" altLang="en-US" sz="4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 Tribulação </a:t>
            </a:r>
            <a:br>
              <a:rPr lang="pt-BR" altLang="en-US" sz="4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pt-BR" altLang="en-US" sz="4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(A primeira metade)</a:t>
            </a:r>
          </a:p>
        </p:txBody>
      </p:sp>
      <p:sp>
        <p:nvSpPr>
          <p:cNvPr id="801795" name="Rectangle 3"/>
          <p:cNvSpPr>
            <a:spLocks noChangeArrowheads="1"/>
          </p:cNvSpPr>
          <p:nvPr/>
        </p:nvSpPr>
        <p:spPr bwMode="auto">
          <a:xfrm>
            <a:off x="304800" y="55626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Falsos profetas</a:t>
            </a:r>
            <a:endParaRPr lang="en-US" altLang="en-US" sz="440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801796" name="Picture 4" descr="http://media.tbo.com/photos/trib/2008/aug/081608bentley4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900238"/>
            <a:ext cx="5553075" cy="38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8084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458200" cy="1143000"/>
          </a:xfrm>
        </p:spPr>
        <p:txBody>
          <a:bodyPr/>
          <a:lstStyle/>
          <a:p>
            <a:r>
              <a:rPr lang="pt-BR" altLang="en-US" sz="60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Terceira pergunta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905000"/>
            <a:ext cx="7620000" cy="2590800"/>
          </a:xfrm>
        </p:spPr>
        <p:txBody>
          <a:bodyPr/>
          <a:lstStyle/>
          <a:p>
            <a:r>
              <a:rPr lang="pt-BR" altLang="en-US" sz="54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Que sinal haverá da consumação do século?</a:t>
            </a:r>
          </a:p>
        </p:txBody>
      </p:sp>
      <p:sp>
        <p:nvSpPr>
          <p:cNvPr id="803844" name="Rectangle 4"/>
          <p:cNvSpPr>
            <a:spLocks noChangeArrowheads="1"/>
          </p:cNvSpPr>
          <p:nvPr/>
        </p:nvSpPr>
        <p:spPr bwMode="auto">
          <a:xfrm>
            <a:off x="381000" y="48006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4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Jesus não descreveu a segunda metade da Tribulação</a:t>
            </a:r>
            <a:endParaRPr lang="en-US" altLang="en-US" sz="4800">
              <a:solidFill>
                <a:srgbClr val="66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5377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3" grpId="0" build="p" autoUpdateAnimBg="0"/>
      <p:bldP spid="80384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8763000" cy="1143000"/>
          </a:xfrm>
        </p:spPr>
        <p:txBody>
          <a:bodyPr/>
          <a:lstStyle/>
          <a:p>
            <a:r>
              <a:rPr lang="pt-BR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Os avisos para a seguda metade da Tribulação (v.7-14)</a:t>
            </a:r>
            <a:br>
              <a:rPr lang="pt-BR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</a:br>
            <a:endParaRPr lang="pt-BR" alt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90800"/>
            <a:ext cx="8686800" cy="4114800"/>
          </a:xfrm>
        </p:spPr>
        <p:txBody>
          <a:bodyPr/>
          <a:lstStyle/>
          <a:p>
            <a:pPr algn="ctr">
              <a:buFontTx/>
              <a:buNone/>
            </a:pPr>
            <a:endParaRPr lang="pt-BR" alt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  <a:p>
            <a:r>
              <a:rPr lang="pt-BR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Fuja.</a:t>
            </a:r>
          </a:p>
          <a:p>
            <a:r>
              <a:rPr lang="pt-BR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Ore.</a:t>
            </a:r>
          </a:p>
          <a:p>
            <a:r>
              <a:rPr lang="pt-BR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Entenda.</a:t>
            </a:r>
          </a:p>
        </p:txBody>
      </p:sp>
      <p:sp>
        <p:nvSpPr>
          <p:cNvPr id="805892" name="Rectangle 4"/>
          <p:cNvSpPr>
            <a:spLocks noChangeArrowheads="1"/>
          </p:cNvSpPr>
          <p:nvPr/>
        </p:nvSpPr>
        <p:spPr bwMode="auto">
          <a:xfrm>
            <a:off x="1588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3033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r>
              <a:rPr lang="pt-BR" altLang="en-US">
                <a:solidFill>
                  <a:srgbClr val="FFFF00"/>
                </a:solidFill>
                <a:latin typeface="Comic Sans MS" pitchFamily="66" charset="0"/>
              </a:rPr>
              <a:t>A Parábola da figueira (v.32-35)</a:t>
            </a:r>
          </a:p>
        </p:txBody>
      </p:sp>
      <p:pic>
        <p:nvPicPr>
          <p:cNvPr id="814083" name="Picture 3" descr="http://www.bobbyred.com/figtre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885729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r>
              <a:rPr lang="pt-BR" altLang="en-US">
                <a:solidFill>
                  <a:srgbClr val="FFFF00"/>
                </a:solidFill>
                <a:latin typeface="Comic Sans MS" pitchFamily="66" charset="0"/>
              </a:rPr>
              <a:t>A comparação com a arca de Noé (v.36-39)</a:t>
            </a:r>
          </a:p>
        </p:txBody>
      </p:sp>
      <p:pic>
        <p:nvPicPr>
          <p:cNvPr id="816131" name="Picture 3" descr="http://www.westarkchurchofchrist.org/library/ar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781800" cy="46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710861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r>
              <a:rPr lang="pt-BR" altLang="en-US">
                <a:solidFill>
                  <a:srgbClr val="FFFF00"/>
                </a:solidFill>
                <a:latin typeface="Comic Sans MS" pitchFamily="66" charset="0"/>
              </a:rPr>
              <a:t>Os dois no campo (v.40-41)</a:t>
            </a:r>
          </a:p>
        </p:txBody>
      </p:sp>
      <p:pic>
        <p:nvPicPr>
          <p:cNvPr id="818179" name="Picture 3" descr="http://www.steveinc.com/bibleart/rapture-two-workers-in-fie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806825" cy="579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90921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r>
              <a:rPr lang="pt-BR" altLang="en-US">
                <a:solidFill>
                  <a:srgbClr val="FFFF00"/>
                </a:solidFill>
                <a:latin typeface="Comic Sans MS" pitchFamily="66" charset="0"/>
              </a:rPr>
              <a:t>O ladrão na noite (v.42-44)</a:t>
            </a:r>
          </a:p>
        </p:txBody>
      </p:sp>
      <p:pic>
        <p:nvPicPr>
          <p:cNvPr id="820227" name="Picture 3" descr="http://www.rapturechrist.com/thi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546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3625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r>
              <a:rPr lang="pt-BR" altLang="en-US">
                <a:solidFill>
                  <a:srgbClr val="FFFF00"/>
                </a:solidFill>
                <a:latin typeface="Comic Sans MS" pitchFamily="66" charset="0"/>
              </a:rPr>
              <a:t>O servo fiel (v.45-51)</a:t>
            </a:r>
          </a:p>
        </p:txBody>
      </p:sp>
      <p:pic>
        <p:nvPicPr>
          <p:cNvPr id="822275" name="Picture 3" descr="http://www.hegsted.com/img/hegsted_1890_827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44227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86183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r>
              <a:rPr lang="pt-BR" altLang="en-US">
                <a:solidFill>
                  <a:srgbClr val="FFFF00"/>
                </a:solidFill>
                <a:latin typeface="Comic Sans MS" pitchFamily="66" charset="0"/>
              </a:rPr>
              <a:t>As dez virgins (25:1-12)</a:t>
            </a:r>
          </a:p>
        </p:txBody>
      </p:sp>
      <p:pic>
        <p:nvPicPr>
          <p:cNvPr id="824323" name="Picture 3" descr="http://4.bp.blogspot.com/_Zyj9DbKJ26g/SYIRYYiG02I/AAAAAAAAAAM/-LU9OMCc9bk/S1600-R/10virg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810500" cy="44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71888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pt-BR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Tendo Jesus saído do templo...</a:t>
            </a:r>
          </a:p>
        </p:txBody>
      </p:sp>
      <p:pic>
        <p:nvPicPr>
          <p:cNvPr id="764931" name="Picture 3" descr="http://www.purposeoflife.org.uk/stuff/OLIVES-Z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3914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030288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763000" cy="1143000"/>
          </a:xfrm>
        </p:spPr>
        <p:txBody>
          <a:bodyPr/>
          <a:lstStyle/>
          <a:p>
            <a:r>
              <a:rPr lang="pt-BR" altLang="en-US">
                <a:solidFill>
                  <a:srgbClr val="FFFF00"/>
                </a:solidFill>
                <a:latin typeface="Comic Sans MS" pitchFamily="66" charset="0"/>
              </a:rPr>
              <a:t>Parábola dos talentos (25:14-30)</a:t>
            </a:r>
          </a:p>
        </p:txBody>
      </p:sp>
      <p:grpSp>
        <p:nvGrpSpPr>
          <p:cNvPr id="828419" name="Group 3"/>
          <p:cNvGrpSpPr>
            <a:grpSpLocks/>
          </p:cNvGrpSpPr>
          <p:nvPr/>
        </p:nvGrpSpPr>
        <p:grpSpPr bwMode="auto">
          <a:xfrm>
            <a:off x="1908175" y="527050"/>
            <a:ext cx="5329238" cy="5803900"/>
            <a:chOff x="0" y="3656"/>
            <a:chExt cx="3357" cy="3656"/>
          </a:xfrm>
        </p:grpSpPr>
        <p:sp>
          <p:nvSpPr>
            <p:cNvPr id="828420" name="Rectangle 4"/>
            <p:cNvSpPr>
              <a:spLocks noChangeArrowheads="1"/>
            </p:cNvSpPr>
            <p:nvPr/>
          </p:nvSpPr>
          <p:spPr bwMode="auto">
            <a:xfrm>
              <a:off x="0" y="3656"/>
              <a:ext cx="3357" cy="3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828421" name="Group 5"/>
            <p:cNvGrpSpPr>
              <a:grpSpLocks/>
            </p:cNvGrpSpPr>
            <p:nvPr/>
          </p:nvGrpSpPr>
          <p:grpSpPr bwMode="auto">
            <a:xfrm>
              <a:off x="0" y="3656"/>
              <a:ext cx="3357" cy="2832"/>
              <a:chOff x="0" y="5816"/>
              <a:chExt cx="3357" cy="2832"/>
            </a:xfrm>
          </p:grpSpPr>
          <p:sp>
            <p:nvSpPr>
              <p:cNvPr id="828422" name="Rectangle 6"/>
              <p:cNvSpPr>
                <a:spLocks noChangeArrowheads="1"/>
              </p:cNvSpPr>
              <p:nvPr/>
            </p:nvSpPr>
            <p:spPr bwMode="auto">
              <a:xfrm>
                <a:off x="0" y="5816"/>
                <a:ext cx="3357" cy="2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8423" name="Rectangle 7"/>
              <p:cNvSpPr>
                <a:spLocks noChangeArrowheads="1"/>
              </p:cNvSpPr>
              <p:nvPr/>
            </p:nvSpPr>
            <p:spPr bwMode="auto">
              <a:xfrm>
                <a:off x="0" y="5816"/>
                <a:ext cx="3308" cy="2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  </a:t>
                </a:r>
                <a:r>
                  <a:rPr lang="en-US" altLang="en-US" sz="26500">
                    <a:solidFill>
                      <a:srgbClr val="000000"/>
                    </a:solidFill>
                  </a:rPr>
                  <a:t> </a:t>
                </a:r>
                <a:r>
                  <a:rPr lang="en-US" altLang="en-US" sz="2400">
                    <a:solidFill>
                      <a:srgbClr val="000000"/>
                    </a:solidFill>
                  </a:rPr>
                  <a:t>                                                              </a:t>
                </a:r>
              </a:p>
            </p:txBody>
          </p:sp>
        </p:grpSp>
      </p:grpSp>
      <p:pic>
        <p:nvPicPr>
          <p:cNvPr id="828424" name="Picture 8" descr="Bible Sto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8263"/>
            <a:ext cx="6096000" cy="52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867160"/>
      </p:ext>
    </p:extLst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5400" b="1">
                <a:solidFill>
                  <a:srgbClr val="FFFF00"/>
                </a:solidFill>
                <a:latin typeface="Comic Sans MS" pitchFamily="66" charset="0"/>
              </a:rPr>
              <a:t>O Abominável da Desolação no Templo</a:t>
            </a:r>
          </a:p>
        </p:txBody>
      </p:sp>
    </p:spTree>
    <p:extLst>
      <p:ext uri="{BB962C8B-B14F-4D97-AF65-F5344CB8AC3E}">
        <p14:creationId xmlns:p14="http://schemas.microsoft.com/office/powerpoint/2010/main" val="586868822"/>
      </p:ext>
    </p:extLst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5400" b="1">
                <a:solidFill>
                  <a:srgbClr val="FFFF00"/>
                </a:solidFill>
                <a:latin typeface="Comic Sans MS" pitchFamily="66" charset="0"/>
              </a:rPr>
              <a:t>Escuridão</a:t>
            </a:r>
          </a:p>
        </p:txBody>
      </p:sp>
    </p:spTree>
    <p:extLst>
      <p:ext uri="{BB962C8B-B14F-4D97-AF65-F5344CB8AC3E}">
        <p14:creationId xmlns:p14="http://schemas.microsoft.com/office/powerpoint/2010/main" val="4155017107"/>
      </p:ext>
    </p:extLst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1524000"/>
            <a:ext cx="4572000" cy="2133600"/>
          </a:xfrm>
        </p:spPr>
        <p:txBody>
          <a:bodyPr/>
          <a:lstStyle/>
          <a:p>
            <a:r>
              <a:rPr lang="pt-BR" altLang="en-US" sz="5400" b="1">
                <a:solidFill>
                  <a:srgbClr val="FFFF00"/>
                </a:solidFill>
                <a:latin typeface="Comic Sans MS" pitchFamily="66" charset="0"/>
              </a:rPr>
              <a:t>A Segunda</a:t>
            </a:r>
            <a:br>
              <a:rPr lang="pt-BR" altLang="en-US" sz="5400" b="1">
                <a:solidFill>
                  <a:srgbClr val="FFFF00"/>
                </a:solidFill>
                <a:latin typeface="Comic Sans MS" pitchFamily="66" charset="0"/>
              </a:rPr>
            </a:br>
            <a:r>
              <a:rPr lang="pt-BR" altLang="en-US" sz="5400" b="1">
                <a:solidFill>
                  <a:srgbClr val="FFFF00"/>
                </a:solidFill>
                <a:latin typeface="Comic Sans MS" pitchFamily="66" charset="0"/>
              </a:rPr>
              <a:t>   Vinda</a:t>
            </a:r>
            <a:r>
              <a:rPr lang="pt-BR" altLang="en-US"/>
              <a:t>da vinda</a:t>
            </a:r>
          </a:p>
        </p:txBody>
      </p:sp>
      <p:pic>
        <p:nvPicPr>
          <p:cNvPr id="812035" name="Picture 3" descr="http://www.tencommandmentfacts.com/images/second-com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020737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 atravesou o vale de Cedrom e subiu no Monte de Oliveiras (v.3)</a:t>
            </a:r>
          </a:p>
        </p:txBody>
      </p:sp>
      <p:pic>
        <p:nvPicPr>
          <p:cNvPr id="766979" name="Picture 3" descr="http://ferrelljenkins.files.wordpress.com/2007/12/mount_of_olives_with_snow_tb021504761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6980" name="Freeform 4"/>
          <p:cNvSpPr>
            <a:spLocks/>
          </p:cNvSpPr>
          <p:nvPr/>
        </p:nvSpPr>
        <p:spPr bwMode="auto">
          <a:xfrm>
            <a:off x="1676400" y="4648200"/>
            <a:ext cx="4800600" cy="1905000"/>
          </a:xfrm>
          <a:custGeom>
            <a:avLst/>
            <a:gdLst>
              <a:gd name="T0" fmla="*/ 0 w 2880"/>
              <a:gd name="T1" fmla="*/ 0 h 1152"/>
              <a:gd name="T2" fmla="*/ 1056 w 2880"/>
              <a:gd name="T3" fmla="*/ 432 h 1152"/>
              <a:gd name="T4" fmla="*/ 1440 w 2880"/>
              <a:gd name="T5" fmla="*/ 720 h 1152"/>
              <a:gd name="T6" fmla="*/ 1728 w 2880"/>
              <a:gd name="T7" fmla="*/ 816 h 1152"/>
              <a:gd name="T8" fmla="*/ 2112 w 2880"/>
              <a:gd name="T9" fmla="*/ 960 h 1152"/>
              <a:gd name="T10" fmla="*/ 2688 w 2880"/>
              <a:gd name="T11" fmla="*/ 1056 h 1152"/>
              <a:gd name="T12" fmla="*/ 2832 w 2880"/>
              <a:gd name="T13" fmla="*/ 1104 h 1152"/>
              <a:gd name="T14" fmla="*/ 2880 w 2880"/>
              <a:gd name="T15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80" h="1152">
                <a:moveTo>
                  <a:pt x="0" y="0"/>
                </a:moveTo>
                <a:cubicBezTo>
                  <a:pt x="408" y="156"/>
                  <a:pt x="816" y="312"/>
                  <a:pt x="1056" y="432"/>
                </a:cubicBezTo>
                <a:cubicBezTo>
                  <a:pt x="1296" y="552"/>
                  <a:pt x="1328" y="656"/>
                  <a:pt x="1440" y="720"/>
                </a:cubicBezTo>
                <a:cubicBezTo>
                  <a:pt x="1552" y="784"/>
                  <a:pt x="1616" y="776"/>
                  <a:pt x="1728" y="816"/>
                </a:cubicBezTo>
                <a:cubicBezTo>
                  <a:pt x="1840" y="856"/>
                  <a:pt x="1952" y="920"/>
                  <a:pt x="2112" y="960"/>
                </a:cubicBezTo>
                <a:cubicBezTo>
                  <a:pt x="2272" y="1000"/>
                  <a:pt x="2568" y="1032"/>
                  <a:pt x="2688" y="1056"/>
                </a:cubicBezTo>
                <a:cubicBezTo>
                  <a:pt x="2808" y="1080"/>
                  <a:pt x="2800" y="1088"/>
                  <a:pt x="2832" y="1104"/>
                </a:cubicBezTo>
                <a:cubicBezTo>
                  <a:pt x="2864" y="1120"/>
                  <a:pt x="2872" y="1136"/>
                  <a:pt x="2880" y="1152"/>
                </a:cubicBezTo>
              </a:path>
            </a:pathLst>
          </a:custGeom>
          <a:noFill/>
          <a:ln w="5715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8271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144000" cy="1143000"/>
          </a:xfrm>
        </p:spPr>
        <p:txBody>
          <a:bodyPr/>
          <a:lstStyle/>
          <a:p>
            <a:r>
              <a:rPr lang="pt-BR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 Monte das Oliveiras, </a:t>
            </a:r>
            <a:br>
              <a:rPr lang="pt-BR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pt-BR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achave-se Jesus assentado. (v.3).</a:t>
            </a:r>
          </a:p>
        </p:txBody>
      </p:sp>
      <p:sp>
        <p:nvSpPr>
          <p:cNvPr id="769027" name="Rectangle 3"/>
          <p:cNvSpPr>
            <a:spLocks noChangeArrowheads="1"/>
          </p:cNvSpPr>
          <p:nvPr/>
        </p:nvSpPr>
        <p:spPr bwMode="auto">
          <a:xfrm>
            <a:off x="5915025" y="-1158875"/>
            <a:ext cx="5465763" cy="0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769028" name="Picture 4" descr="http://www.lifeintheholyland.com/images/004b_Jerusalem_from_Mt_of_Oli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391400" cy="496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906475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8763000" cy="1143000"/>
          </a:xfrm>
        </p:spPr>
        <p:txBody>
          <a:bodyPr/>
          <a:lstStyle/>
          <a:p>
            <a:r>
              <a:rPr lang="pt-BR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Três perguntas: (v.3)</a:t>
            </a:r>
            <a:br>
              <a:rPr lang="pt-BR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</a:br>
            <a:endParaRPr lang="pt-BR" alt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6868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pt-BR" alt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t-BR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QUANDO </a:t>
            </a:r>
            <a:r>
              <a:rPr lang="pt-BR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sucederão estas cousas? (A destruição do Templo).</a:t>
            </a:r>
          </a:p>
          <a:p>
            <a:pPr>
              <a:lnSpc>
                <a:spcPct val="90000"/>
              </a:lnSpc>
            </a:pPr>
            <a:r>
              <a:rPr lang="pt-BR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QUE SINAL</a:t>
            </a:r>
            <a:r>
              <a:rPr lang="pt-BR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 haverá da tua vinda?</a:t>
            </a:r>
          </a:p>
          <a:p>
            <a:pPr>
              <a:lnSpc>
                <a:spcPct val="90000"/>
              </a:lnSpc>
            </a:pPr>
            <a:r>
              <a:rPr lang="pt-BR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QUE SINAL</a:t>
            </a:r>
            <a:r>
              <a:rPr lang="pt-BR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 haverá da consumação do século?</a:t>
            </a:r>
          </a:p>
          <a:p>
            <a:pPr>
              <a:lnSpc>
                <a:spcPct val="90000"/>
              </a:lnSpc>
            </a:pPr>
            <a:endParaRPr lang="pt-BR" altLang="en-US" sz="4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771076" name="Rectangle 4"/>
          <p:cNvSpPr>
            <a:spLocks noChangeArrowheads="1"/>
          </p:cNvSpPr>
          <p:nvPr/>
        </p:nvSpPr>
        <p:spPr bwMode="auto">
          <a:xfrm>
            <a:off x="1588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361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7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458200" cy="1143000"/>
          </a:xfrm>
        </p:spPr>
        <p:txBody>
          <a:bodyPr/>
          <a:lstStyle/>
          <a:p>
            <a:r>
              <a:rPr lang="pt-BR" altLang="en-US" sz="60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Primeira pergunta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7620000" cy="2590800"/>
          </a:xfrm>
        </p:spPr>
        <p:txBody>
          <a:bodyPr/>
          <a:lstStyle/>
          <a:p>
            <a:r>
              <a:rPr lang="pt-BR" altLang="en-US" sz="54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Quando sucederão estas cousas?</a:t>
            </a:r>
          </a:p>
        </p:txBody>
      </p:sp>
    </p:spTree>
    <p:extLst>
      <p:ext uri="{BB962C8B-B14F-4D97-AF65-F5344CB8AC3E}">
        <p14:creationId xmlns:p14="http://schemas.microsoft.com/office/powerpoint/2010/main" val="15816538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67800" cy="1143000"/>
          </a:xfrm>
        </p:spPr>
        <p:txBody>
          <a:bodyPr/>
          <a:lstStyle/>
          <a:p>
            <a:r>
              <a:rPr lang="pt-BR" altLang="en-US">
                <a:solidFill>
                  <a:srgbClr val="FFFF00"/>
                </a:solidFill>
                <a:latin typeface="Comic Sans MS" pitchFamily="66" charset="0"/>
              </a:rPr>
              <a:t>O Templo foi destruído no ano 70 – Não sobre pedra sobre pedra.</a:t>
            </a:r>
          </a:p>
        </p:txBody>
      </p:sp>
      <p:pic>
        <p:nvPicPr>
          <p:cNvPr id="775171" name="Picture 3" descr="http://islamic-architecture.info/WA-IS/Francesco_Haye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97050"/>
            <a:ext cx="6961188" cy="508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521083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458200" cy="1143000"/>
          </a:xfrm>
        </p:spPr>
        <p:txBody>
          <a:bodyPr/>
          <a:lstStyle/>
          <a:p>
            <a:r>
              <a:rPr lang="pt-BR" altLang="en-US" sz="60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Segunda pergunta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7620000" cy="2590800"/>
          </a:xfrm>
        </p:spPr>
        <p:txBody>
          <a:bodyPr/>
          <a:lstStyle/>
          <a:p>
            <a:r>
              <a:rPr lang="pt-BR" altLang="en-US" sz="54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Que sinal haverá da tua vinda?</a:t>
            </a:r>
          </a:p>
        </p:txBody>
      </p:sp>
      <p:sp>
        <p:nvSpPr>
          <p:cNvPr id="777220" name="Rectangle 4"/>
          <p:cNvSpPr>
            <a:spLocks noChangeArrowheads="1"/>
          </p:cNvSpPr>
          <p:nvPr/>
        </p:nvSpPr>
        <p:spPr bwMode="auto">
          <a:xfrm>
            <a:off x="304800" y="46482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4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Jesus começou nos avisando quais não são sinas dos últimos tempos (v.4-6)</a:t>
            </a:r>
            <a:endParaRPr lang="en-US" altLang="en-US" sz="4800">
              <a:solidFill>
                <a:srgbClr val="66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286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19" grpId="0" build="p" autoUpdateAnimBg="0"/>
      <p:bldP spid="777220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On-screen Show (4:3)</PresentationFormat>
  <Paragraphs>110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PowerPoint Presentation</vt:lpstr>
      <vt:lpstr>PowerPoint Presentation</vt:lpstr>
      <vt:lpstr>Tendo Jesus saído do templo...</vt:lpstr>
      <vt:lpstr>Ele atravesou o vale de Cedrom e subiu no Monte de Oliveiras (v.3)</vt:lpstr>
      <vt:lpstr>No Monte das Oliveiras,  achave-se Jesus assentado. (v.3).</vt:lpstr>
      <vt:lpstr>Três perguntas: (v.3) </vt:lpstr>
      <vt:lpstr>Primeira pergunta</vt:lpstr>
      <vt:lpstr>O Templo foi destruído no ano 70 – Não sobre pedra sobre pedra.</vt:lpstr>
      <vt:lpstr>Segunda pergunta</vt:lpstr>
      <vt:lpstr>As características da época da igreja (v.4-6)   Ainda não são sinais. </vt:lpstr>
      <vt:lpstr>Os avisos para a época da igreja (v.4-6) </vt:lpstr>
      <vt:lpstr>A Época da Igreja (v.4-6) </vt:lpstr>
      <vt:lpstr>A Época da Igreja (v.4-6) </vt:lpstr>
      <vt:lpstr>Segunda pergunta</vt:lpstr>
      <vt:lpstr>As características da primeira medade da Tribulação (v.7-14)   O começo dos sinais. </vt:lpstr>
      <vt:lpstr>Os avisos para a Tribulação (v.7-14) </vt:lpstr>
      <vt:lpstr>A Tribulação  (A primeira metade)</vt:lpstr>
      <vt:lpstr>A Tribulação  (A primeira metade)</vt:lpstr>
      <vt:lpstr>A Tribulação  (A primeira metade)</vt:lpstr>
      <vt:lpstr>A Tribulação  (A primeira metade)</vt:lpstr>
      <vt:lpstr>A Tribulação  (A primeira metade)</vt:lpstr>
      <vt:lpstr>Terceira pergunta</vt:lpstr>
      <vt:lpstr>Os avisos para a seguda metade da Tribulação (v.7-14) </vt:lpstr>
      <vt:lpstr>A Parábola da figueira (v.32-35)</vt:lpstr>
      <vt:lpstr>A comparação com a arca de Noé (v.36-39)</vt:lpstr>
      <vt:lpstr>Os dois no campo (v.40-41)</vt:lpstr>
      <vt:lpstr>O ladrão na noite (v.42-44)</vt:lpstr>
      <vt:lpstr>O servo fiel (v.45-51)</vt:lpstr>
      <vt:lpstr>As dez virgins (25:1-12)</vt:lpstr>
      <vt:lpstr>Parábola dos talentos (25:14-30)</vt:lpstr>
      <vt:lpstr>O Abominável da Desolação no Templo</vt:lpstr>
      <vt:lpstr>Escuridão</vt:lpstr>
      <vt:lpstr>A Segunda    Vindada vinda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Triplehorn</dc:creator>
  <cp:lastModifiedBy>Bruce Triplehorn</cp:lastModifiedBy>
  <cp:revision>1</cp:revision>
  <dcterms:created xsi:type="dcterms:W3CDTF">2020-04-21T21:52:39Z</dcterms:created>
  <dcterms:modified xsi:type="dcterms:W3CDTF">2020-04-21T21:53:34Z</dcterms:modified>
</cp:coreProperties>
</file>